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08" r:id="rId3"/>
    <p:sldId id="678" r:id="rId4"/>
    <p:sldId id="679" r:id="rId6"/>
    <p:sldId id="693" r:id="rId7"/>
    <p:sldId id="680" r:id="rId8"/>
    <p:sldId id="681" r:id="rId9"/>
    <p:sldId id="683" r:id="rId10"/>
    <p:sldId id="684" r:id="rId11"/>
    <p:sldId id="685" r:id="rId12"/>
    <p:sldId id="690" r:id="rId13"/>
    <p:sldId id="689" r:id="rId14"/>
    <p:sldId id="702" r:id="rId15"/>
    <p:sldId id="703" r:id="rId16"/>
    <p:sldId id="704" r:id="rId17"/>
    <p:sldId id="705" r:id="rId18"/>
    <p:sldId id="708" r:id="rId19"/>
    <p:sldId id="626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作者" initials="A" lastIdx="0" clrIdx="1"/>
  <p:cmAuthor id="3" name="高 宏" initials="高" lastIdx="1" clrIdx="2"/>
  <p:cmAuthor id="4" name="000" initials="0" lastIdx="45" clrIdx="3"/>
  <p:cmAuthor id="5" name="syy" initials="s" lastIdx="1" clrIdx="4"/>
  <p:cmAuthor id="6" name="木昜" initials="木" lastIdx="1" clrIdx="5"/>
  <p:cmAuthor id="7" name="CGJY" initials="C" lastIdx="20" clrIdx="6"/>
  <p:cmAuthor id="8" name="jyj" initials="j" lastIdx="2" clrIdx="7"/>
  <p:cmAuthor id="0" name="Acer" initials="A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D2D6"/>
    <a:srgbClr val="9BD2D5"/>
    <a:srgbClr val="8AF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0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>
          <a:xfrm>
            <a:off x="337820" y="802005"/>
            <a:ext cx="11391900" cy="521970"/>
          </a:xfrm>
          <a:noFill/>
          <a:ln w="9525">
            <a:noFill/>
          </a:ln>
        </p:spPr>
        <p:txBody>
          <a:bodyPr wrap="square">
            <a:sp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kern="1200" cap="none" spc="0" normalizeH="0" baseline="0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lstStyle>
            <a:lvl1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1.jpe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37820" y="957580"/>
            <a:ext cx="11506835" cy="5229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fontAlgn="auto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0" indent="0" algn="l" defTabSz="914400" rtl="0" eaLnBrk="1" fontAlgn="auto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tags" Target="../tags/tag9.xml"/><Relationship Id="rId3" Type="http://schemas.openxmlformats.org/officeDocument/2006/relationships/image" Target="../media/image8.jpeg"/><Relationship Id="rId2" Type="http://schemas.openxmlformats.org/officeDocument/2006/relationships/tags" Target="../tags/tag8.xml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4.png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722870" y="4735830"/>
            <a:ext cx="35655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主讲人：赵环环</a:t>
            </a:r>
            <a:endParaRPr lang="zh-CN" altLang="en-US" sz="36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74895" y="1189990"/>
            <a:ext cx="731710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400" b="1">
                <a:solidFill>
                  <a:srgbClr val="A6D4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事业单位面试</a:t>
            </a:r>
            <a:endParaRPr lang="zh-CN" altLang="en-US" sz="5400" b="1">
              <a:solidFill>
                <a:srgbClr val="A6D4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5400" b="1">
                <a:solidFill>
                  <a:srgbClr val="A6D4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提前学</a:t>
            </a:r>
            <a:endParaRPr lang="zh-CN" altLang="en-US" sz="5400" b="1">
              <a:solidFill>
                <a:srgbClr val="A6D4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5400" b="1">
                <a:solidFill>
                  <a:srgbClr val="A6D4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态度观点</a:t>
            </a:r>
            <a:endParaRPr lang="zh-CN" altLang="en-US" sz="5400" b="1">
              <a:solidFill>
                <a:srgbClr val="A6D4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106805"/>
            <a:ext cx="11516995" cy="3746500"/>
          </a:xfrm>
        </p:spPr>
        <p:txBody>
          <a:bodyPr/>
          <a:p>
            <a:pPr indent="609600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二、不能自负。</a:t>
            </a:r>
            <a:r>
              <a:rPr sz="2400" b="1">
                <a:sym typeface="+mn-ea"/>
              </a:rPr>
              <a:t>什么是自负？其实就是自信过了头，骄傲、傲骄了。我们常说：“以铜为镜、可以正衣冠，以人为镜、可以明得失，以史为鉴、可以知兴替。”的确，历史上很多惨痛的教训告诉我们不能自负，从“宜将剩勇追穷寇，不可沽名学霸王”刚愎自用，被围垓（gāi）下，自刎乌江的项羽，到纸上谈兵不听谏言被诸葛亮挥泪斩杀的马谡，再到从苏联留学归来武断自负给党和人民造成惨痛教训，犯“左倾”错误的王明。他们都因为自负毁了自己的前程。前车之鉴，后事之师，不自负要牢记在心。</a:t>
            </a:r>
            <a:endParaRPr sz="2400" b="1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262890" y="1393825"/>
            <a:ext cx="11665585" cy="2863215"/>
          </a:xfrm>
        </p:spPr>
        <p:txBody>
          <a:bodyPr/>
          <a:p>
            <a:pPr indent="609600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三、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胜不骄，败不馁。</a:t>
            </a:r>
            <a:r>
              <a:rPr sz="2400" b="1">
                <a:sym typeface="+mn-ea"/>
              </a:rPr>
              <a:t>如何对待人生？其实很简单，当取得胜利有所成就的时候不骄傲不自负，当失败时遇到挫折时不气馁要自信。一方面要努力学习、提升能力，让自己找到自信的源泉，成为一个相信自己的人；另一方面，当自己阅历增加了、眼界拓宽了、格局变高了、本领增强了、表扬的声音变多了的时候，一定要保持冷静，时刻提醒自己谦虚谨慎，做一个自信但不自负的人。</a:t>
            </a:r>
            <a:endParaRPr sz="2400" b="1">
              <a:sym typeface="+mn-ea"/>
            </a:endParaRPr>
          </a:p>
          <a:p>
            <a:pPr indent="609600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endParaRPr sz="2400" b="1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37820" y="878205"/>
            <a:ext cx="8157210" cy="460375"/>
          </a:xfrm>
        </p:spPr>
        <p:txBody>
          <a:bodyPr/>
          <a:p>
            <a:r>
              <a:rPr lang="zh-CN" altLang="en-US" sz="2400">
                <a:sym typeface="+mn-ea"/>
              </a:rPr>
              <a:t>【多观点答题</a:t>
            </a:r>
            <a:r>
              <a:rPr lang="zh-CN" altLang="en-US" sz="2400">
                <a:sym typeface="+mn-ea"/>
              </a:rPr>
              <a:t>思路】</a:t>
            </a:r>
            <a:endParaRPr lang="zh-CN" altLang="en-US" sz="2400"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703580" y="1884680"/>
            <a:ext cx="10701020" cy="15443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多观点答题思路：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破题表态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分析第一个观点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分析第二个观点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分析第三个观点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总结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endParaRPr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07340" y="1107440"/>
            <a:ext cx="11665585" cy="3756025"/>
          </a:xfrm>
        </p:spPr>
        <p:txBody>
          <a:bodyPr/>
          <a:p>
            <a:pPr indent="609600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例题三：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有人说：“职业规划要看兴趣”；有人说：“职业规划要看实际”；有人说：“职业规划要看意义”。对此你怎么看？</a:t>
            </a:r>
            <a:endParaRPr sz="24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609600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sym typeface="+mn-ea"/>
              </a:rPr>
              <a:t>【成公独家】</a:t>
            </a:r>
            <a:endParaRPr sz="24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609600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/>
              <a:t>题干中的观点，三个人从三个角度分析职业规划要看的方面，在我看来，都有一定的道理，有句</a:t>
            </a:r>
            <a:r>
              <a:rPr lang="zh-CN" sz="2400" b="1"/>
              <a:t>谚语</a:t>
            </a:r>
            <a:r>
              <a:rPr sz="2400" b="1"/>
              <a:t>说得好:“白鹭立雪， 愚人看鹭， 聪者观雪， 智者见白。 ”意思是一只白鹭立在雪里面，有的人看到了鹭，有人看到了雪，还有人看到了白色。这就是说，同一个问题，仁者见仁，智者见智。题干中的三个观点到底怎么看呢?</a:t>
            </a:r>
            <a:endParaRPr sz="2400" b="1"/>
          </a:p>
          <a:p>
            <a:pPr indent="609600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endParaRPr sz="2400" b="1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262890" y="1064895"/>
            <a:ext cx="11665585" cy="4848225"/>
          </a:xfrm>
        </p:spPr>
        <p:txBody>
          <a:bodyPr/>
          <a:p>
            <a:pPr indent="609600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sz="2400" b="1">
                <a:latin typeface="微软雅黑" panose="020B0503020204020204" charset="-122"/>
                <a:ea typeface="微软雅黑" panose="020B0503020204020204" charset="-122"/>
              </a:rPr>
              <a:t>第一个观点，兴趣。</a:t>
            </a:r>
            <a:r>
              <a:rPr sz="2400" b="1"/>
              <a:t>俗话说:“兴趣是最好的老师。”古往今来，古今中外，很多例子都说明兴趣对于人生的职业规划很重要。不管是乔布斯，还是中国的马云，不管是雷军还是最近很火的电影《流浪地球》的编剧刘慈欣和导演郭凡，他们都是因为热爱和兴趣，才会在自己的领域中创造出优秀的成绩。兴趣能激发灵感，能促进人的创造力，能让人对事业保持长久的激情。</a:t>
            </a:r>
            <a:endParaRPr sz="2400" b="1"/>
          </a:p>
          <a:p>
            <a:pPr indent="609600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sz="2400" b="1">
                <a:latin typeface="微软雅黑" panose="020B0503020204020204" charset="-122"/>
                <a:ea typeface="微软雅黑" panose="020B0503020204020204" charset="-122"/>
              </a:rPr>
              <a:t>第二个观点，实际。</a:t>
            </a:r>
            <a:r>
              <a:rPr sz="2400" b="1"/>
              <a:t>俗话说:“明白比智慧更重要。 ”意思是一个人只有认清自己才能做出更准确的选择。这里的实际指的是什么?自身的实际，自己的学历、专业、特长、经验等等实际情况，当然也包括社会实际，职业规划要看社会需不需要，发展前景，只有这样才能有更好的发展，更大的舞台。</a:t>
            </a:r>
            <a:endParaRPr sz="2400" b="1"/>
          </a:p>
          <a:p>
            <a:pPr indent="609600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endParaRPr sz="2400" b="1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262890" y="1011555"/>
            <a:ext cx="11665585" cy="4848225"/>
          </a:xfrm>
        </p:spPr>
        <p:txBody>
          <a:bodyPr/>
          <a:p>
            <a:pPr indent="609600" algn="l">
              <a:buClrTx/>
              <a:buSz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第三个观点，意义。</a:t>
            </a:r>
            <a:r>
              <a:rPr sz="2400" b="1">
                <a:sym typeface="+mn-ea"/>
              </a:rPr>
              <a:t>每个人来到这个世界上，在社会上立足，注定了不是孤立的个体，一定是和其他人合作的。当然，职业规划，要实现自己的人生价值，也要有社会意义。黄旭华选择研究核潜艇，那是因为国家需要，一句:“甘当隐姓埋名人，实干惊天动地事。”足以证明他所从事的事业的意义</a:t>
            </a:r>
            <a:r>
              <a:rPr lang="zh-CN" sz="2400" b="1">
                <a:sym typeface="+mn-ea"/>
              </a:rPr>
              <a:t>；</a:t>
            </a:r>
            <a:r>
              <a:rPr sz="2400" b="1">
                <a:sym typeface="+mn-ea"/>
              </a:rPr>
              <a:t>教书先生，张</a:t>
            </a:r>
            <a:r>
              <a:rPr lang="zh-CN" sz="2400" b="1">
                <a:sym typeface="+mn-ea"/>
              </a:rPr>
              <a:t>桂</a:t>
            </a:r>
            <a:r>
              <a:rPr sz="2400" b="1">
                <a:sym typeface="+mn-ea"/>
              </a:rPr>
              <a:t>梅，用一生的心血，帮助大山里的女孩走出大山，这就是她选择事业的意义。所以说意义对于一个人选择职业也很重要。</a:t>
            </a:r>
            <a:endParaRPr sz="2400" b="1">
              <a:sym typeface="+mn-ea"/>
            </a:endParaRPr>
          </a:p>
          <a:p>
            <a:pPr indent="609600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sym typeface="+mn-ea"/>
              </a:rPr>
              <a:t>最后，我想说，职业规划对于一个人的人生来讲是终生大事，所以在选择的时候，应该综合考虑，既要看看自己的兴趣，也要看看实际情况，更要想一想自己未来的事业能为国家为社会贡献多大的价值，慎重地做出选择，这样才是负责任的表现。</a:t>
            </a:r>
            <a:endParaRPr sz="2400" b="1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内容占位符 4" descr="7b0a2020202022776f7264617274223a20227b5c2269645c223a32353030313837312c5c227469645c223a31333532347d220a7d0a"/>
          <p:cNvSpPr/>
          <p:nvPr>
            <p:ph idx="1"/>
          </p:nvPr>
        </p:nvSpPr>
        <p:spPr/>
        <p:txBody>
          <a:bodyPr/>
          <a:p>
            <a:pPr algn="ctr"/>
            <a:r>
              <a:rPr lang="zh-CN" altLang="en-US" sz="8000">
                <a:ln w="11014" cmpd="sng"/>
                <a:blipFill>
                  <a:blip r:embed="rId1"/>
                  <a:stretch>
                    <a:fillRect/>
                  </a:stretch>
                </a:blipFill>
                <a:effectLst>
                  <a:outerShdw dist="38100" dir="12060000" algn="br" rotWithShape="0">
                    <a:srgbClr val="FEC84E">
                      <a:alpha val="100000"/>
                    </a:srgbClr>
                  </a:outerShdw>
                  <a:reflection blurRad="28322" stA="0" endA="300" endPos="700" dist="63500" dir="5400000" sy="-100000" algn="bl" rotWithShape="0"/>
                </a:effectLst>
                <a:latin typeface="汉仪行楷简" panose="02010600000101010101" charset="-122"/>
                <a:ea typeface="汉仪行楷简" panose="02010600000101010101" charset="-122"/>
                <a:cs typeface="汉仪行楷简" panose="02010600000101010101" charset="-122"/>
              </a:rPr>
              <a:t>公考选成公</a:t>
            </a:r>
            <a:r>
              <a:rPr lang="en-US" altLang="zh-CN" sz="8000">
                <a:ln w="11014" cmpd="sng"/>
                <a:blipFill>
                  <a:blip r:embed="rId1"/>
                  <a:stretch>
                    <a:fillRect/>
                  </a:stretch>
                </a:blipFill>
                <a:effectLst>
                  <a:outerShdw dist="38100" dir="12060000" algn="br" rotWithShape="0">
                    <a:srgbClr val="FEC84E">
                      <a:alpha val="100000"/>
                    </a:srgbClr>
                  </a:outerShdw>
                  <a:reflection blurRad="28322" stA="0" endA="300" endPos="700" dist="63500" dir="5400000" sy="-100000" algn="bl" rotWithShape="0"/>
                </a:effectLst>
                <a:latin typeface="汉仪行楷简" panose="02010600000101010101" charset="-122"/>
                <a:ea typeface="汉仪行楷简" panose="02010600000101010101" charset="-122"/>
                <a:cs typeface="汉仪行楷简" panose="02010600000101010101" charset="-122"/>
              </a:rPr>
              <a:t> </a:t>
            </a:r>
            <a:r>
              <a:rPr lang="zh-CN" altLang="en-US" sz="8000">
                <a:ln w="11014" cmpd="sng"/>
                <a:blipFill>
                  <a:blip r:embed="rId1"/>
                  <a:stretch>
                    <a:fillRect/>
                  </a:stretch>
                </a:blipFill>
                <a:effectLst>
                  <a:outerShdw dist="38100" dir="12060000" algn="br" rotWithShape="0">
                    <a:srgbClr val="FEC84E">
                      <a:alpha val="100000"/>
                    </a:srgbClr>
                  </a:outerShdw>
                  <a:reflection blurRad="28322" stA="0" endA="300" endPos="700" dist="63500" dir="5400000" sy="-100000" algn="bl" rotWithShape="0"/>
                </a:effectLst>
                <a:latin typeface="汉仪行楷简" panose="02010600000101010101" charset="-122"/>
                <a:ea typeface="汉仪行楷简" panose="02010600000101010101" charset="-122"/>
                <a:cs typeface="汉仪行楷简" panose="02010600000101010101" charset="-122"/>
              </a:rPr>
              <a:t>上岸更轻松</a:t>
            </a:r>
            <a:endParaRPr lang="zh-CN" altLang="en-US" sz="8000">
              <a:ln w="11014" cmpd="sng"/>
              <a:blipFill>
                <a:blip r:embed="rId1"/>
                <a:stretch>
                  <a:fillRect/>
                </a:stretch>
              </a:blipFill>
              <a:effectLst>
                <a:outerShdw dist="38100" dir="12060000" algn="br" rotWithShape="0">
                  <a:srgbClr val="FEC84E">
                    <a:alpha val="100000"/>
                  </a:srgbClr>
                </a:outerShdw>
                <a:reflection blurRad="28322" stA="0" endA="300" endPos="700" dist="63500" dir="5400000" sy="-100000" algn="bl" rotWithShape="0"/>
              </a:effectLst>
              <a:latin typeface="汉仪行楷简" panose="02010600000101010101" charset="-122"/>
              <a:ea typeface="汉仪行楷简" panose="02010600000101010101" charset="-122"/>
              <a:cs typeface="汉仪行楷简" panose="02010600000101010101" charset="-122"/>
            </a:endParaRPr>
          </a:p>
          <a:p>
            <a:pPr algn="ctr"/>
            <a:endParaRPr lang="zh-CN" altLang="en-US" sz="8000">
              <a:ln w="11014" cmpd="sng"/>
              <a:blipFill>
                <a:blip r:embed="rId1"/>
                <a:stretch>
                  <a:fillRect/>
                </a:stretch>
              </a:blipFill>
              <a:effectLst>
                <a:outerShdw dist="38100" dir="12060000" algn="br" rotWithShape="0">
                  <a:srgbClr val="FEC84E">
                    <a:alpha val="100000"/>
                  </a:srgbClr>
                </a:outerShdw>
                <a:reflection blurRad="28322" stA="0" endA="300" endPos="700" dist="63500" dir="5400000" sy="-100000" algn="bl" rotWithShape="0"/>
              </a:effectLst>
              <a:latin typeface="汉仪行楷简" panose="02010600000101010101" charset="-122"/>
              <a:ea typeface="汉仪行楷简" panose="02010600000101010101" charset="-122"/>
              <a:cs typeface="汉仪行楷简" panose="02010600000101010101" charset="-122"/>
            </a:endParaRPr>
          </a:p>
        </p:txBody>
      </p:sp>
      <p:pic>
        <p:nvPicPr>
          <p:cNvPr id="6" name="图片 5" descr="面试有面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427855" y="2875915"/>
            <a:ext cx="2991485" cy="2900045"/>
          </a:xfrm>
          <a:prstGeom prst="rect">
            <a:avLst/>
          </a:prstGeom>
        </p:spPr>
      </p:pic>
      <p:pic>
        <p:nvPicPr>
          <p:cNvPr id="4099" name="图片 1" descr="表情包分镜 - 副本_画板 1-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16649"/>
          <a:stretch>
            <a:fillRect/>
          </a:stretch>
        </p:blipFill>
        <p:spPr>
          <a:xfrm>
            <a:off x="0" y="3687763"/>
            <a:ext cx="2543175" cy="3051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 descr="7b0a2020202022776f7264617274223a20227b5c2269645c223a32353030303733392c5c227469645c223a31333431357d220a7d0a"/>
          <p:cNvSpPr/>
          <p:nvPr/>
        </p:nvSpPr>
        <p:spPr>
          <a:xfrm>
            <a:off x="2382838" y="689610"/>
            <a:ext cx="2420620" cy="76835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bliqueBottomRight"/>
              <a:lightRig rig="flat" dir="t">
                <a:rot lat="0" lon="0" rev="0"/>
              </a:lightRig>
            </a:scene3d>
            <a:sp3d extrusionH="323850" prstMaterial="matte">
              <a:extrusionClr>
                <a:schemeClr val="accent3">
                  <a:lumMod val="75000"/>
                </a:schemeClr>
              </a:extrusionClr>
              <a:contourClr>
                <a:srgbClr val="2F3271"/>
              </a:contourClr>
            </a:sp3d>
          </a:bodyPr>
          <a:p>
            <a:pPr algn="ctr"/>
            <a:r>
              <a:rPr lang="zh-CN" altLang="en-US" sz="4400" b="1">
                <a:ln w="38100">
                  <a:solidFill>
                    <a:srgbClr val="A6D4B7"/>
                  </a:solidFill>
                </a:ln>
                <a:solidFill>
                  <a:srgbClr val="EEEE8C"/>
                </a:solidFill>
                <a:effectLst/>
                <a:latin typeface="汉仪铸字超然体W" panose="00020600040101010101" charset="-122"/>
                <a:ea typeface="汉仪铸字超然体W" panose="00020600040101010101" charset="-122"/>
              </a:rPr>
              <a:t>个人简介</a:t>
            </a:r>
            <a:endParaRPr lang="zh-CN" altLang="en-US" sz="4400" b="1">
              <a:ln w="38100">
                <a:solidFill>
                  <a:srgbClr val="A6D4B7"/>
                </a:solidFill>
              </a:ln>
              <a:solidFill>
                <a:srgbClr val="EEEE8C"/>
              </a:solidFill>
              <a:effectLst/>
              <a:latin typeface="汉仪铸字超然体W" panose="00020600040101010101" charset="-122"/>
              <a:ea typeface="汉仪铸字超然体W" panose="00020600040101010101" charset="-122"/>
            </a:endParaRPr>
          </a:p>
        </p:txBody>
      </p:sp>
      <p:pic>
        <p:nvPicPr>
          <p:cNvPr id="7" name="图片 6" descr="底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5588000"/>
            <a:ext cx="12192000" cy="1270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11300" y="1850390"/>
            <a:ext cx="5923915" cy="34302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赵环环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成公教育面试研究院六室主任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从事公考面试培训工作4年</a:t>
            </a:r>
            <a:endParaRPr lang="zh-CN" altLang="en-US" sz="240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累积突破10000小时</a:t>
            </a:r>
            <a:endParaRPr lang="zh-CN" altLang="en-US" sz="240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授课思路清晰，善于旁征博引，注重学员个性化指导的同时疏导心理压力。</a:t>
            </a:r>
            <a:endParaRPr lang="zh-CN" altLang="en-US" sz="240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endParaRPr lang="zh-CN" altLang="en-US" sz="240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pic>
        <p:nvPicPr>
          <p:cNvPr id="4" name="图片 3" descr="微信图片_2023011010365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15661" t="6784" r="17214" b="47314"/>
          <a:stretch>
            <a:fillRect/>
          </a:stretch>
        </p:blipFill>
        <p:spPr>
          <a:xfrm>
            <a:off x="6224270" y="202565"/>
            <a:ext cx="5358765" cy="53473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11149330" cy="460375"/>
          </a:xfrm>
        </p:spPr>
        <p:txBody>
          <a:bodyPr wrap="square"/>
          <a:p>
            <a:r>
              <a:rPr lang="zh-CN" sz="2400">
                <a:sym typeface="+mn-ea"/>
              </a:rPr>
              <a:t>【态度观点题型】</a:t>
            </a:r>
            <a:r>
              <a:rPr lang="en-US" altLang="zh-CN" sz="2400">
                <a:sym typeface="+mn-ea"/>
              </a:rPr>
              <a:t> </a:t>
            </a:r>
            <a:endParaRPr lang="zh-CN" altLang="en-US" sz="240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71755" y="1392555"/>
            <a:ext cx="10163175" cy="677545"/>
          </a:xfrm>
        </p:spPr>
        <p:txBody>
          <a:bodyPr/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第一个问题：什么是态度观点类题型？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 descr="表情包分镜 - 副本_画板 1-10"/>
          <p:cNvPicPr>
            <a:picLocks noChangeAspect="1"/>
          </p:cNvPicPr>
          <p:nvPr/>
        </p:nvPicPr>
        <p:blipFill>
          <a:blip r:embed="rId1"/>
          <a:srcRect l="16649"/>
          <a:stretch>
            <a:fillRect/>
          </a:stretch>
        </p:blipFill>
        <p:spPr>
          <a:xfrm>
            <a:off x="0" y="4442460"/>
            <a:ext cx="1873250" cy="22472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5005" y="2016125"/>
            <a:ext cx="6331585" cy="5029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别人的观点，我们发表自己的态度。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内容占位符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02870" y="2627630"/>
            <a:ext cx="10172700" cy="6775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  <a:lvl2pPr mar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第二个问题：态度观点类题分为哪几类？往年考过哪些真题？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341755" y="3413760"/>
            <a:ext cx="10478770" cy="9029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态度观点类的题型按照题干中观点的数量分为：单观点、双观点、多观点。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  <p:bldP spid="5" grpId="0"/>
      <p:bldP spid="5" grpId="1"/>
      <p:bldP spid="7" grpId="0" build="p"/>
      <p:bldP spid="7" grpId="1" build="p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11149330" cy="460375"/>
          </a:xfrm>
        </p:spPr>
        <p:txBody>
          <a:bodyPr wrap="square"/>
          <a:p>
            <a:r>
              <a:rPr lang="zh-CN" sz="2400">
                <a:sym typeface="+mn-ea"/>
              </a:rPr>
              <a:t>【</a:t>
            </a:r>
            <a:r>
              <a:rPr lang="zh-CN" sz="2400">
                <a:sym typeface="+mn-ea"/>
              </a:rPr>
              <a:t>例题】</a:t>
            </a:r>
            <a:r>
              <a:rPr lang="en-US" altLang="zh-CN" sz="2400">
                <a:sym typeface="+mn-ea"/>
              </a:rPr>
              <a:t> </a:t>
            </a:r>
            <a:endParaRPr lang="zh-CN" altLang="en-US" sz="240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475740"/>
            <a:ext cx="11392535" cy="4074795"/>
          </a:xfrm>
        </p:spPr>
        <p:txBody>
          <a:bodyPr/>
          <a:p>
            <a:pPr indent="609600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、有人说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人当自信不自负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。对此你怎么看？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、有人说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“基层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永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无出头之日，如果再给我一次机会，我死都不会去”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你怎么看？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、某地要建口袋公园，对此，有人说好，给人们带来便利，满足健身等生活需要；有人说不好，因为要在周边建垃圾场，影响居民。对此你怎么看？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、有人说：“钱不是万能的”；有人说：“没有钱是万万不能的”。你怎么看？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、有人说：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职业规划要看兴趣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；有人说：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职业规划要看实际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；有人说：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职业规划要看意义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。对此你怎么看？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 descr="表情包分镜 - 副本_画板 1-10"/>
          <p:cNvPicPr>
            <a:picLocks noChangeAspect="1"/>
          </p:cNvPicPr>
          <p:nvPr/>
        </p:nvPicPr>
        <p:blipFill>
          <a:blip r:embed="rId1"/>
          <a:srcRect l="16649"/>
          <a:stretch>
            <a:fillRect/>
          </a:stretch>
        </p:blipFill>
        <p:spPr>
          <a:xfrm>
            <a:off x="0" y="4442460"/>
            <a:ext cx="1873250" cy="2247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460375"/>
          </a:xfrm>
        </p:spPr>
        <p:txBody>
          <a:bodyPr/>
          <a:p>
            <a:r>
              <a:rPr lang="zh-CN" altLang="en-US" sz="2400">
                <a:sym typeface="+mn-ea"/>
              </a:rPr>
              <a:t>【双观点答题</a:t>
            </a:r>
            <a:r>
              <a:rPr lang="zh-CN" altLang="en-US" sz="2400">
                <a:sym typeface="+mn-ea"/>
              </a:rPr>
              <a:t>思路】</a:t>
            </a:r>
            <a:endParaRPr lang="zh-CN" altLang="en-US" sz="2400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1215" y="1338580"/>
            <a:ext cx="8961120" cy="5232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破题表态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分析第一个观点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分析第二个观点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总结建议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1215" y="1830070"/>
            <a:ext cx="10574020" cy="45847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例题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：有人说：“钱不是万能的”；有人说：“没有钱是万万不能的”。你怎么看？</a:t>
            </a:r>
            <a:endParaRPr sz="24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2200">
                <a:latin typeface="宋体" panose="02010600030101010101" pitchFamily="2" charset="-122"/>
                <a:ea typeface="宋体" panose="02010600030101010101" pitchFamily="2" charset="-122"/>
              </a:rPr>
              <a:t>破题表态：</a:t>
            </a:r>
            <a:endParaRPr lang="zh-CN" altLang="en-US" sz="22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200">
                <a:latin typeface="宋体" panose="02010600030101010101" pitchFamily="2" charset="-122"/>
                <a:ea typeface="宋体" panose="02010600030101010101" pitchFamily="2" charset="-122"/>
              </a:rPr>
              <a:t>（1）莎士比亚从说过，一千个人眼中有一千个哈姆雷特，意思是说每个人站的角度不用，所以看待同一件事就会有不同的想法。就如题干中所说的，有人认为钱不是万能，有人认为没有钱是万万不能的，我认为两个观点都有其一定的道理，没有谁对谁错。</a:t>
            </a:r>
            <a:endParaRPr lang="zh-CN" altLang="en-US" sz="22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200">
                <a:latin typeface="宋体" panose="02010600030101010101" pitchFamily="2" charset="-122"/>
                <a:ea typeface="宋体" panose="02010600030101010101" pitchFamily="2" charset="-122"/>
              </a:rPr>
              <a:t>（2）苏轼曾经写过：横看成岭侧成峰，远近高低各不同。这就说明不同的人站在不同的角度看待同一件事，得到的结果也不一样，就像……</a:t>
            </a:r>
            <a:endParaRPr lang="zh-CN" altLang="en-US" sz="22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200">
                <a:latin typeface="宋体" panose="02010600030101010101" pitchFamily="2" charset="-122"/>
                <a:ea typeface="宋体" panose="02010600030101010101" pitchFamily="2" charset="-122"/>
              </a:rPr>
              <a:t>（3）卞之琳《断章》中曾写过：你站在桥上看风景，看风景的人在楼上看你，明月装饰了你的窗，你装饰了别人的梦。表面上这是在写唯美的爱情故事，其实卞之琳是想告诉我们凡是要从辩证的角度去看待问题就像……</a:t>
            </a:r>
            <a:endParaRPr lang="zh-CN" altLang="en-US" sz="22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668655"/>
            <a:ext cx="8157210" cy="460375"/>
          </a:xfrm>
        </p:spPr>
        <p:txBody>
          <a:bodyPr/>
          <a:p>
            <a:r>
              <a:rPr lang="zh-CN" altLang="en-US" sz="2400">
                <a:sym typeface="+mn-ea"/>
              </a:rPr>
              <a:t>【成公独家】</a:t>
            </a:r>
            <a:endParaRPr lang="zh-CN" altLang="en-US" sz="240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129030"/>
            <a:ext cx="11665585" cy="5339080"/>
          </a:xfrm>
        </p:spPr>
        <p:txBody>
          <a:bodyPr/>
          <a:p>
            <a:pPr indent="609600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微软雅黑" panose="020B0503020204020204" charset="-122"/>
                <a:ea typeface="微软雅黑" panose="020B0503020204020204" charset="-122"/>
              </a:rPr>
              <a:t>第一点，钱不是万能的。</a:t>
            </a:r>
            <a:r>
              <a:rPr lang="zh-CN" altLang="en-US" sz="2400" b="1"/>
              <a:t>对，钱确实不是万能的。为什么说钱不是万能的呢？ 在我看来， 钱能买的了房子，但是买不了家庭； 钱能买的了玫瑰，但是买不了爱情； 钱能买的了医疗， 但是买不了健康。其实这句话就是要告我们，一定要树立正确的金钱观和价值观，把金钱和 利益看淡，尤其是年轻人一定要树立远大的理想，经得住金钱的诱惑。</a:t>
            </a:r>
            <a:endParaRPr lang="zh-CN" altLang="en-US" sz="2200"/>
          </a:p>
          <a:p>
            <a:pPr indent="609600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微软雅黑" panose="020B0503020204020204" charset="-122"/>
                <a:ea typeface="微软雅黑" panose="020B0503020204020204" charset="-122"/>
              </a:rPr>
              <a:t>第二点，没有钱是万万不能的。</a:t>
            </a:r>
            <a:r>
              <a:rPr lang="zh-CN" altLang="en-US" sz="2400" b="1"/>
              <a:t>这句话换了一种角度，主要是说钱的作用和价值。政治 学上有一句话： “经济基础决定上的建筑。”就是强调金钱的重要意义，仔细分析确实如此， 大到国家，幼有所育、学有所教、劳有所得、住有所居、病有所医、老有所养，国防建设、 民生福祉、脱贫攻坚，小到个人的衣食住行，哪一样离开钱可以解决？ 所以习近平总书记说： “发展是第一要务，创新是第一动力，人才是第一资源。”发展是第一位的，也就是经济是第一位的。</a:t>
            </a:r>
            <a:endParaRPr lang="zh-CN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4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67155"/>
            <a:ext cx="11392535" cy="3273425"/>
          </a:xfrm>
        </p:spPr>
        <p:txBody>
          <a:bodyPr/>
          <a:p>
            <a:pPr indent="609600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微软雅黑" panose="020B0503020204020204" charset="-122"/>
                <a:ea typeface="微软雅黑" panose="020B0503020204020204" charset="-122"/>
              </a:rPr>
              <a:t>第三点，作为新时代的青年人，这两句话给我们什么启发呢？ 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我们应该怎么做呢？ 其实 就是做好两个方面，思想和行动上做到知行合一。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</a:rPr>
              <a:t>一是思想上，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有理想，树立正确的价值观、 人生观、事业观，把金钱看淡； 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</a:rPr>
              <a:t>二是行动上，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要努力学习，提升本领，为社会做贡献，如果 选择做一名公职人员，就要想尽办法，造福百姓，“为官一任，造福一方”， 自己可以清贫，但让百姓富有，我想这才是一个青年人应该做的。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 descr="表情包分镜 - 副本_画板 1-10"/>
          <p:cNvPicPr>
            <a:picLocks noChangeAspect="1"/>
          </p:cNvPicPr>
          <p:nvPr/>
        </p:nvPicPr>
        <p:blipFill>
          <a:blip r:embed="rId1"/>
          <a:srcRect l="16649"/>
          <a:stretch>
            <a:fillRect/>
          </a:stretch>
        </p:blipFill>
        <p:spPr>
          <a:xfrm>
            <a:off x="0" y="4442460"/>
            <a:ext cx="1873250" cy="2247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37820" y="878205"/>
            <a:ext cx="8157210" cy="460375"/>
          </a:xfrm>
        </p:spPr>
        <p:txBody>
          <a:bodyPr/>
          <a:p>
            <a:r>
              <a:rPr lang="zh-CN" altLang="en-US" sz="2400">
                <a:sym typeface="+mn-ea"/>
              </a:rPr>
              <a:t>【单观点答题思路】</a:t>
            </a:r>
            <a:r>
              <a:rPr lang="en-US" altLang="zh-CN" sz="2400">
                <a:sym typeface="+mn-ea"/>
              </a:rPr>
              <a:t>——</a:t>
            </a:r>
            <a:r>
              <a:rPr lang="zh-CN" altLang="en-US" sz="2400">
                <a:sym typeface="+mn-ea"/>
              </a:rPr>
              <a:t>分为三种</a:t>
            </a:r>
            <a:endParaRPr lang="zh-CN" altLang="en-US" sz="2400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" y="1511935"/>
            <a:ext cx="10088880" cy="3974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460375"/>
          </a:xfrm>
        </p:spPr>
        <p:txBody>
          <a:bodyPr/>
          <a:p>
            <a:r>
              <a:rPr lang="zh-CN" altLang="en-US" sz="2400">
                <a:sym typeface="+mn-ea"/>
              </a:rPr>
              <a:t>【例题二】</a:t>
            </a:r>
            <a:endParaRPr lang="zh-CN" altLang="en-US" sz="240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249680"/>
            <a:ext cx="11665585" cy="5303520"/>
          </a:xfrm>
        </p:spPr>
        <p:txBody>
          <a:bodyPr/>
          <a:p>
            <a:pPr indent="609600"/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有人说“人当自信不自负”。对此你怎么看？</a:t>
            </a:r>
            <a:endParaRPr sz="2400" b="1">
              <a:latin typeface="微软雅黑" panose="020B0503020204020204" charset="-122"/>
              <a:ea typeface="微软雅黑" panose="020B0503020204020204" charset="-122"/>
            </a:endParaRPr>
          </a:p>
          <a:p>
            <a:pPr indent="609600"/>
            <a:r>
              <a:rPr sz="2200" b="1">
                <a:sym typeface="+mn-ea"/>
              </a:rPr>
              <a:t>【成公独家】</a:t>
            </a:r>
            <a:endParaRPr sz="2200" b="1">
              <a:sym typeface="+mn-ea"/>
            </a:endParaRPr>
          </a:p>
          <a:p>
            <a:pPr indent="609600"/>
            <a:r>
              <a:rPr sz="2400" b="1"/>
              <a:t>各位考官，这句话不难理解，意思清楚明了，做人要自信不能自负。到底该怎样理解这句话呢？</a:t>
            </a:r>
            <a:endParaRPr sz="2400" b="1"/>
          </a:p>
          <a:p>
            <a:pPr indent="609600"/>
            <a:r>
              <a:rPr sz="2400" b="1">
                <a:latin typeface="微软雅黑" panose="020B0503020204020204" charset="-122"/>
                <a:ea typeface="微软雅黑" panose="020B0503020204020204" charset="-122"/>
              </a:rPr>
              <a:t>一、要有自信。</a:t>
            </a:r>
            <a:r>
              <a:rPr sz="2400" b="1"/>
              <a:t>为什么要自信呢？很多名人都谈过自己的感受，前总理温家宝就曾说过：“信心就像太阳一样充满光明和希望。”“信心比黄金还要珍贵。”强调了做人自信的重要性。从毛主席的诗词就能看出他是多么自信的一个伟人，“自信人生二百年，会当击水三千里”、“一代天骄，成吉思汗，只识弯弓射大雕，俱往矣，数风流人物，还看今朝。”正是怀着这样自信和豪迈，才有他一生的辉煌。我们也能发现，凡是优秀的人，有所成就的人，都是充满自信的人。所以，在我们生活和工作中，不管遇到什么困难和挫折，我们都要自信阳光地面对。</a:t>
            </a:r>
            <a:endParaRPr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p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2000,&quot;width&quot;:19200}"/>
</p:tagLst>
</file>

<file path=ppt/tags/tag10.xml><?xml version="1.0" encoding="utf-8"?>
<p:tagLst xmlns:p="http://schemas.openxmlformats.org/presentationml/2006/main">
  <p:tag name="COMMONDATA" val="eyJoZGlkIjoiN2JiMGE0YmJhZTI3Y2EyODk5NzJhOGE4Y2NjYTJlOTcifQ=="/>
  <p:tag name="KSO_WPP_MARK_KEY" val="25ed5128-8428-4666-a1dd-e66ab60704fa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PLACING_PICTURE_USER_VIEWPORT" val="{&quot;height&quot;:3254,&quot;width&quot;:3357}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2921</Words>
  <Application>WPS 演示</Application>
  <PresentationFormat>宽屏</PresentationFormat>
  <Paragraphs>90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</vt:lpstr>
      <vt:lpstr>宋体</vt:lpstr>
      <vt:lpstr>Wingdings</vt:lpstr>
      <vt:lpstr>黑体</vt:lpstr>
      <vt:lpstr>楷体</vt:lpstr>
      <vt:lpstr>汉仪铸字超然体W</vt:lpstr>
      <vt:lpstr>仿宋</vt:lpstr>
      <vt:lpstr>微软雅黑</vt:lpstr>
      <vt:lpstr>Arial Unicode MS</vt:lpstr>
      <vt:lpstr>Calibri</vt:lpstr>
      <vt:lpstr>汉仪行楷简</vt:lpstr>
      <vt:lpstr>Office 主题</vt:lpstr>
      <vt:lpstr>PowerPoint 演示文稿</vt:lpstr>
      <vt:lpstr>PowerPoint 演示文稿</vt:lpstr>
      <vt:lpstr>【态度观点题型】 </vt:lpstr>
      <vt:lpstr>【例题】 </vt:lpstr>
      <vt:lpstr>【双观点答题思路】</vt:lpstr>
      <vt:lpstr>【成公独家】</vt:lpstr>
      <vt:lpstr>PowerPoint 演示文稿</vt:lpstr>
      <vt:lpstr>【单观点答题思路】</vt:lpstr>
      <vt:lpstr>【例题二】</vt:lpstr>
      <vt:lpstr>PowerPoint 演示文稿</vt:lpstr>
      <vt:lpstr>PowerPoint 演示文稿</vt:lpstr>
      <vt:lpstr>【多观点答题思路】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回忆的沙漏</cp:lastModifiedBy>
  <cp:revision>206</cp:revision>
  <dcterms:created xsi:type="dcterms:W3CDTF">2023-03-18T03:40:00Z</dcterms:created>
  <dcterms:modified xsi:type="dcterms:W3CDTF">2023-05-17T01:28:54Z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5A61B6FC6CAE483D95DC82CF518042EB</vt:lpwstr>
  </property>
  <property fmtid="{D5CDD505-2E9C-101B-9397-08002B2CF9AE}" pid="3" name="KSOProductBuildVer">
    <vt:lpwstr>2052-11.1.0.14036</vt:lpwstr>
  </property>
</Properties>
</file>