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2" r:id="rId2"/>
    <p:sldId id="257" r:id="rId3"/>
    <p:sldId id="259" r:id="rId4"/>
    <p:sldId id="283" r:id="rId5"/>
    <p:sldId id="296" r:id="rId6"/>
    <p:sldId id="297" r:id="rId7"/>
    <p:sldId id="298" r:id="rId8"/>
    <p:sldId id="288" r:id="rId9"/>
    <p:sldId id="278" r:id="rId10"/>
    <p:sldId id="291" r:id="rId11"/>
    <p:sldId id="295" r:id="rId12"/>
    <p:sldId id="294" r:id="rId13"/>
    <p:sldId id="293" r:id="rId14"/>
    <p:sldId id="27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杨治安" initials="杨治安" lastIdx="2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E97"/>
    <a:srgbClr val="44CEB7"/>
    <a:srgbClr val="B7E09A"/>
    <a:srgbClr val="C5F0D0"/>
    <a:srgbClr val="A19ECD"/>
    <a:srgbClr val="6586BB"/>
    <a:srgbClr val="B7B6DA"/>
    <a:srgbClr val="A6D4B7"/>
    <a:srgbClr val="98D2D6"/>
    <a:srgbClr val="B19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3" autoAdjust="0"/>
    <p:restoredTop sz="96281"/>
  </p:normalViewPr>
  <p:slideViewPr>
    <p:cSldViewPr snapToGrid="0">
      <p:cViewPr varScale="1">
        <p:scale>
          <a:sx n="126" d="100"/>
          <a:sy n="126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410F1-2FEC-4F46-887D-F8D81F562000}" type="datetimeFigureOut">
              <a:rPr kumimoji="1" lang="zh-CN" altLang="en-US" smtClean="0"/>
              <a:t>2023/5/18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96B4-AA0C-4D44-A6B7-7109B05449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133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96B4-AA0C-4D44-A6B7-7109B05449A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997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96B4-AA0C-4D44-A6B7-7109B05449A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003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96B4-AA0C-4D44-A6B7-7109B05449A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759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96B4-AA0C-4D44-A6B7-7109B05449A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142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“时间管理的</a:t>
            </a:r>
            <a:r>
              <a:rPr lang="zh-CN" alt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本质是自我管理</a:t>
            </a:r>
            <a:r>
              <a:rPr lang="zh-CN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，即在有限的时间里，通过整合优化，实现学习、工作效率的最大化。</a:t>
            </a:r>
            <a:endParaRPr lang="en-US" altLang="zh-CN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altLang="zh-CN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由于没有合理地分配时间，办事拖延，不拖到最后一刻绝不罢休，时常陷入焦虑中。此外，有挑战性的任务也会让人因压力而感到焦虑，不知何从下手，也会造成拖延。</a:t>
            </a:r>
            <a:endParaRPr lang="en-US" altLang="zh-CN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altLang="zh-CN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时间管理做不好，就会导致时间焦虑。</a:t>
            </a:r>
            <a:endParaRPr lang="en-US" altLang="zh-CN" b="1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kumimoji="1" lang="en-US" altLang="zh-CN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kumimoji="1" lang="zh-CN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原因：</a:t>
            </a:r>
            <a:r>
              <a:rPr kumimoji="1" lang="zh-CN" alt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事事追求完美，</a:t>
            </a:r>
            <a:r>
              <a:rPr kumimoji="1" lang="zh-CN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再很多不重要的小事上浪费时间和精力，导致重要的事反而提不上日程。｜</a:t>
            </a:r>
            <a:r>
              <a:rPr kumimoji="1" lang="zh-CN" alt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目的不明确，计划安排不合理。</a:t>
            </a:r>
            <a:endParaRPr kumimoji="1"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96B4-AA0C-4D44-A6B7-7109B05449A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470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躺平是面对压力的恐惧、退缩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。五大表现：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自我设限，让你考个公务员，哎呀，那么多人，我肯定考不上；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拖延：明天要早起，闹钟一响，哎，再睡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5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分钟，一睁眼，完犊子了，迟到了；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找借口：会议为啥迟到？今早特别堵，请问，工作日哪天不堵？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5.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就想睡会儿，今儿天儿真好，适合小眯一会儿，今儿下雨，最适合睡觉了，今儿刮风，上什么班？还不如在家睡会儿。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你躺啊几年，房价也没降啊；你继续躺啊，老板还是老板，人家出门坐豪车，前呼后拥，你呢，唯一享受众人包围的机会就是挤公交。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为啥越来越多的年轻人会“选择躺平”？因为老板是个傻逼！因为跟我竞争的人太多！因为我房价涨得太快了！归根结底，都在抱怨外界环境不如你意，事事看不惯，啥啥改不了，干脆，与我何干？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  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关键：就是缺乏理想信念，价值观利己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96B4-AA0C-4D44-A6B7-7109B05449A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9808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躺平是面对压力的恐惧、退缩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。五大表现：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自我设限，让你考个公务员，哎呀，那么多人，我肯定考不上；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拖延：明天要早起，闹钟一响，哎，再睡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5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分钟，一睁眼，完犊子了，迟到了；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找借口：会议为啥迟到？今早特别堵，请问，工作日哪天不堵？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5.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就想睡会儿，今儿天儿真好，适合小眯一会儿，今儿下雨，最适合睡觉了，今儿刮风，上什么班？还不如在家睡会儿。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你躺啊几年，房价也没降啊；你继续躺啊，老板还是老板，人家出门坐豪车，前呼后拥，你呢，唯一享受众人包围的机会就是挤公交。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为啥越来越多的年轻人会“选择躺平”？因为老板是个傻逼！因为跟我竞争的人太多！因为我房价涨得太快了！归根结底，都在抱怨外界环境不如你意，事事看不惯，啥啥改不了，干脆，与我何干？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  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关键：就是缺乏理想信念，价值观利己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96B4-AA0C-4D44-A6B7-7109B05449A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311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躺平是面对压力的恐惧、退缩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。五大表现：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自我设限，让你考个公务员，哎呀，那么多人，我肯定考不上；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拖延：明天要早起，闹钟一响，哎，再睡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5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分钟，一睁眼，完犊子了，迟到了；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找借口：会议为啥迟到？今早特别堵，请问，工作日哪天不堵？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5.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就想睡会儿，今儿天儿真好，适合小眯一会儿，今儿下雨，最适合睡觉了，今儿刮风，上什么班？还不如在家睡会儿。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你躺啊几年，房价也没降啊；你继续躺啊，老板还是老板，人家出门坐豪车，前呼后拥，你呢，唯一享受众人包围的机会就是挤公交。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为啥越来越多的年轻人会“选择躺平”？因为老板是个傻逼！因为跟我竞争的人太多！因为我房价涨得太快了！归根结底，都在抱怨外界环境不如你意，事事看不惯，啥啥改不了，干脆，与我何干？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  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关键：就是缺乏理想信念，价值观利己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96B4-AA0C-4D44-A6B7-7109B05449A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9566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躺平是面对压力的恐惧、退缩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。五大表现：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自我设限，让你考个公务员，哎呀，那么多人，我肯定考不上；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拖延：明天要早起，闹钟一响，哎，再睡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5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分钟，一睁眼，完犊子了，迟到了；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找借口：会议为啥迟到？今早特别堵，请问，工作日哪天不堵？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5.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就想睡会儿，今儿天儿真好，适合小眯一会儿，今儿下雨，最适合睡觉了，今儿刮风，上什么班？还不如在家睡会儿。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你躺啊几年，房价也没降啊；你继续躺啊，老板还是老板，人家出门坐豪车，前呼后拥，你呢，唯一享受众人包围的机会就是挤公交。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为啥越来越多的年轻人会“选择躺平”？因为老板是个傻逼！因为跟我竞争的人太多！因为我房价涨得太快了！归根结底，都在抱怨外界环境不如你意，事事看不惯，啥啥改不了，干脆，与我何干？</a:t>
            </a:r>
            <a:endParaRPr kumimoji="1"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  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关键：就是缺乏理想信念，价值观利己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96B4-AA0C-4D44-A6B7-7109B05449A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959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86561" y="2567546"/>
            <a:ext cx="9456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44CE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事业单位面试提前学（七）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80066" y="3645381"/>
            <a:ext cx="4031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92A3B8"/>
                </a:solidFill>
              </a:rPr>
              <a:t>成公教育集团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760562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98744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透明底白字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" y="82550"/>
            <a:ext cx="2816860" cy="864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53F8E47-DF04-B4C2-9507-88FEE315B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159372"/>
            <a:ext cx="6299605" cy="63410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D6E0F5-AD90-FA22-84B5-372B1944C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88" y="159372"/>
            <a:ext cx="5593437" cy="63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5383603-D756-FDEC-E82E-9CC8F1F07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5" y="343549"/>
            <a:ext cx="6096463" cy="610813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90B3457-6C0E-E6DF-FDDF-E47DAA7A736A}"/>
              </a:ext>
            </a:extLst>
          </p:cNvPr>
          <p:cNvSpPr txBox="1"/>
          <p:nvPr/>
        </p:nvSpPr>
        <p:spPr>
          <a:xfrm>
            <a:off x="8189843" y="103353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dirty="0">
                <a:latin typeface="HYShangWeiShouShuW" pitchFamily="18" charset="-122"/>
                <a:ea typeface="HYShangWeiShouShuW" pitchFamily="18" charset="-122"/>
              </a:rPr>
              <a:t>高效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269BE6-B43C-CDFC-32E3-34CF01744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43" y="3286539"/>
            <a:ext cx="5355419" cy="28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73DB92-91AF-8BED-0BE0-E16B5BC5D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3" y="1416770"/>
            <a:ext cx="7339067" cy="54412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E49FC2-70FB-C10D-EF02-94C858215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9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696467B-A1D8-3AC4-6DE2-220B2A1B9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25" y="704097"/>
            <a:ext cx="6608108" cy="25324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DD8C8F-7089-F7B2-B3A4-52091B24A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1825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DDD5127-90C2-3216-B64A-CD7EF3E3A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25" y="4150947"/>
            <a:ext cx="6608108" cy="12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3280" y="2567546"/>
            <a:ext cx="86029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44CE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公考选成公</a:t>
            </a:r>
            <a:r>
              <a:rPr lang="en-US" altLang="zh-CN" sz="6000" b="1" dirty="0">
                <a:solidFill>
                  <a:srgbClr val="44CE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6000" b="1" dirty="0">
                <a:solidFill>
                  <a:srgbClr val="44CE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上岸更轻松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80066" y="3645381"/>
            <a:ext cx="4031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92A3B8"/>
                </a:solidFill>
              </a:rPr>
              <a:t>成公教育集团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760562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98744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透明底白字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" y="82550"/>
            <a:ext cx="2816860" cy="864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8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64401" y="1545647"/>
            <a:ext cx="6637808" cy="376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54BE97"/>
                </a:solidFill>
                <a:latin typeface="HYShangWeiShouShuW" pitchFamily="18" charset="-122"/>
                <a:ea typeface="HYShangWeiShouShuW" pitchFamily="18" charset="-122"/>
                <a:cs typeface="仿宋" panose="02010609060101010101" charset="-122"/>
              </a:rPr>
              <a:t>5</a:t>
            </a:r>
            <a:r>
              <a:rPr lang="zh-CN" altLang="en-US" sz="3200" dirty="0">
                <a:solidFill>
                  <a:srgbClr val="54BE97"/>
                </a:solidFill>
                <a:latin typeface="HYShangWeiShouShuW" pitchFamily="18" charset="-122"/>
                <a:ea typeface="HYShangWeiShouShuW" pitchFamily="18" charset="-122"/>
                <a:cs typeface="仿宋" panose="02010609060101010101" charset="-122"/>
              </a:rPr>
              <a:t>年</a:t>
            </a:r>
            <a:r>
              <a:rPr lang="zh-CN" altLang="en-US" sz="2000" b="1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机关工作经验</a:t>
            </a:r>
            <a:endParaRPr lang="en-US" altLang="zh-CN" sz="2000" b="1" dirty="0">
              <a:latin typeface="KaiTi" panose="02010609060101010101" pitchFamily="49" charset="-122"/>
              <a:ea typeface="KaiTi" panose="02010609060101010101" pitchFamily="49" charset="-122"/>
              <a:cs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曾任内蒙古某国土资源局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·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办公室秘书、监察员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  <a:cs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54BE97"/>
                </a:solidFill>
                <a:latin typeface="HYShangWeiShouShuW" pitchFamily="18" charset="-122"/>
                <a:ea typeface="HYShangWeiShouShuW" pitchFamily="18" charset="-122"/>
              </a:rPr>
              <a:t>8</a:t>
            </a:r>
            <a:r>
              <a:rPr lang="zh-CN" altLang="en-US" sz="3200" dirty="0">
                <a:solidFill>
                  <a:srgbClr val="54BE97"/>
                </a:solidFill>
                <a:latin typeface="HYShangWeiShouShuW" pitchFamily="18" charset="-122"/>
                <a:ea typeface="HYShangWeiShouShuW" pitchFamily="18" charset="-122"/>
              </a:rPr>
              <a:t>年</a:t>
            </a:r>
            <a:r>
              <a:rPr lang="zh-CN" altLang="en-US" sz="2000" b="1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公职教培经验  培训考生数</a:t>
            </a:r>
            <a:r>
              <a:rPr lang="en-US" altLang="zh-CN" sz="2000" b="1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10000+</a:t>
            </a:r>
            <a:endParaRPr lang="zh-CN" altLang="en-US" sz="2000" b="1" dirty="0">
              <a:latin typeface="KaiTi" panose="02010609060101010101" pitchFamily="49" charset="-122"/>
              <a:ea typeface="KaiTi" panose="02010609060101010101" pitchFamily="49" charset="-122"/>
              <a:cs typeface="仿宋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前上市公职教培机构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·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面试综合研究院院长、资深培训师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“新视界”思维主导设计者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  <a:cs typeface="仿宋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现任成公教育面试高级讲师</a:t>
            </a:r>
          </a:p>
        </p:txBody>
      </p:sp>
      <p:sp>
        <p:nvSpPr>
          <p:cNvPr id="8" name="矩形 7" descr="7b0a2020202022776f7264617274223a20227b5c2269645c223a32353030303733392c5c227469645c223a31333431357d220a7d0a"/>
          <p:cNvSpPr/>
          <p:nvPr/>
        </p:nvSpPr>
        <p:spPr>
          <a:xfrm>
            <a:off x="991013" y="495737"/>
            <a:ext cx="2675732" cy="707886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bliqueBottomRight"/>
              <a:lightRig rig="flat" dir="t">
                <a:rot lat="0" lon="0" rev="0"/>
              </a:lightRig>
            </a:scene3d>
            <a:sp3d extrusionH="323850" prstMaterial="matte">
              <a:extrusionClr>
                <a:schemeClr val="accent3">
                  <a:lumMod val="75000"/>
                </a:schemeClr>
              </a:extrusionClr>
              <a:contourClr>
                <a:srgbClr val="2F3271"/>
              </a:contourClr>
            </a:sp3d>
          </a:bodyPr>
          <a:lstStyle/>
          <a:p>
            <a:pPr algn="ctr"/>
            <a:r>
              <a:rPr lang="zh-CN" altLang="en-US" sz="4000" b="1" dirty="0">
                <a:ln w="38100">
                  <a:solidFill>
                    <a:srgbClr val="44CEB7"/>
                  </a:solidFill>
                </a:ln>
                <a:solidFill>
                  <a:srgbClr val="B7E09A"/>
                </a:solidFill>
                <a:effectLst/>
                <a:latin typeface="FZBeiWeiKaiShu-S19S" panose="03000509000000000000" pitchFamily="66" charset="-122"/>
                <a:ea typeface="FZBeiWeiKaiShu-S19S" panose="03000509000000000000" pitchFamily="66" charset="-122"/>
              </a:rPr>
              <a:t>个 人 简 介</a:t>
            </a:r>
            <a:endParaRPr lang="zh-CN" altLang="en-US" sz="4000" b="1" dirty="0">
              <a:ln w="38100">
                <a:solidFill>
                  <a:srgbClr val="44CEB7"/>
                </a:solidFill>
              </a:ln>
              <a:effectLst/>
              <a:latin typeface="+mj-ea"/>
              <a:ea typeface="+mj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7EBDA3-BDC3-388D-2F3C-C5D47CF43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3" y="105101"/>
            <a:ext cx="3976414" cy="5964621"/>
          </a:xfrm>
          <a:prstGeom prst="rect">
            <a:avLst/>
          </a:prstGeom>
        </p:spPr>
      </p:pic>
      <p:pic>
        <p:nvPicPr>
          <p:cNvPr id="16" name="图片 15" descr="底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D072FF5-3C26-E5A3-199C-B8C37A510A78}"/>
              </a:ext>
            </a:extLst>
          </p:cNvPr>
          <p:cNvSpPr txBox="1"/>
          <p:nvPr/>
        </p:nvSpPr>
        <p:spPr>
          <a:xfrm>
            <a:off x="3863639" y="501231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latin typeface="HYShangWeiShouShuW" pitchFamily="18" charset="-122"/>
                <a:ea typeface="HYShangWeiShouShuW" pitchFamily="18" charset="-122"/>
              </a:rPr>
              <a:t>·</a:t>
            </a:r>
            <a:r>
              <a:rPr kumimoji="1" lang="zh-CN" altLang="en-US" sz="4400" dirty="0">
                <a:latin typeface="HYShangWeiShouShuW" pitchFamily="18" charset="-122"/>
                <a:ea typeface="HYShangWeiShouShuW" pitchFamily="18" charset="-122"/>
              </a:rPr>
              <a:t>米原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B63977E-32A8-AA8E-2F27-7FE4797E2BB3}"/>
              </a:ext>
            </a:extLst>
          </p:cNvPr>
          <p:cNvSpPr txBox="1"/>
          <p:nvPr/>
        </p:nvSpPr>
        <p:spPr>
          <a:xfrm>
            <a:off x="4200565" y="2489026"/>
            <a:ext cx="51347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44CE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社会现象</a:t>
            </a:r>
            <a:r>
              <a:rPr lang="en-US" altLang="zh-CN" sz="4800" b="1" dirty="0">
                <a:solidFill>
                  <a:srgbClr val="44CE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4800" b="1" dirty="0">
                <a:solidFill>
                  <a:srgbClr val="44CE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消极类</a:t>
            </a:r>
          </a:p>
          <a:p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B3B9DE1-90E9-BF89-EE68-91A00092B478}"/>
              </a:ext>
            </a:extLst>
          </p:cNvPr>
          <p:cNvSpPr txBox="1"/>
          <p:nvPr/>
        </p:nvSpPr>
        <p:spPr>
          <a:xfrm>
            <a:off x="881555" y="1110996"/>
            <a:ext cx="10428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zh-CN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最近，“躺平”成为常用词，越来越多的年轻人选择做“躺平青年”。对于“躺平青年”。对此，你怎么看？</a:t>
            </a:r>
            <a:r>
              <a:rPr lang="en-US" altLang="zh-CN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                              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【20</a:t>
            </a:r>
            <a:r>
              <a:rPr lang="en-US" altLang="zh-CN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  <a:r>
              <a:rPr lang="zh-CN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年 巴盟事业单位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4E3C73-517E-CD99-6491-593E900CFC4B}"/>
              </a:ext>
            </a:extLst>
          </p:cNvPr>
          <p:cNvSpPr txBox="1"/>
          <p:nvPr/>
        </p:nvSpPr>
        <p:spPr>
          <a:xfrm>
            <a:off x="847493" y="50365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kumimoji="1"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考什么</a:t>
            </a:r>
            <a:r>
              <a:rPr kumimoji="1" lang="en-US" altLang="zh-CN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kumimoji="1" lang="zh-CN" altLang="en-US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D7451D-E694-6DB6-AA11-981431E17BF2}"/>
              </a:ext>
            </a:extLst>
          </p:cNvPr>
          <p:cNvSpPr txBox="1"/>
          <p:nvPr/>
        </p:nvSpPr>
        <p:spPr>
          <a:xfrm>
            <a:off x="881555" y="2328249"/>
            <a:ext cx="10428890" cy="85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spc="-5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有一些领导干部对上面不敢说话，对下面群众不愿意说话，不说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实</a:t>
            </a:r>
            <a:r>
              <a:rPr lang="zh-CN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话，对此，你怎么看？ 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                               </a:t>
            </a:r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</a:rPr>
              <a:t>【20</a:t>
            </a:r>
            <a:r>
              <a:rPr lang="en-US" altLang="zh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22</a:t>
            </a:r>
            <a:r>
              <a:rPr lang="zh-CN" altLang="en-US" sz="1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年 </a:t>
            </a:r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包头</a:t>
            </a:r>
            <a:r>
              <a:rPr lang="zh-CN" altLang="en-US" sz="1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事业单位</a:t>
            </a:r>
            <a:r>
              <a:rPr lang="en-US" altLang="zh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72FC63-52B6-4D2F-8E61-8CEEAE3E45F6}"/>
              </a:ext>
            </a:extLst>
          </p:cNvPr>
          <p:cNvSpPr txBox="1"/>
          <p:nvPr/>
        </p:nvSpPr>
        <p:spPr>
          <a:xfrm>
            <a:off x="881555" y="3323661"/>
            <a:ext cx="10428890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zh-CN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人们在网络注册下载手机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APP</a:t>
            </a:r>
            <a:r>
              <a:rPr lang="zh-CN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时，系统提示需要勾选用户信息授权协议，但是内容繁长、枯燥，没人愿意完整地认真阅读，大多数人都是出于无奈不得已进行勾选。对此你怎么看?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                             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【2022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年 阿拉善事业单位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3D3674-98AD-9773-1E5C-D57FB5D89E7D}"/>
              </a:ext>
            </a:extLst>
          </p:cNvPr>
          <p:cNvSpPr txBox="1"/>
          <p:nvPr/>
        </p:nvSpPr>
        <p:spPr>
          <a:xfrm>
            <a:off x="847493" y="4597536"/>
            <a:ext cx="10428890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zh-CN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现在，基层出现“伪创新”，搞形式主义，只求文字上的创新，不求内核上的创新。有的基层单位出现“造词式”创新、“复制式”创新、＂亮点式”创新等苗头，片面追求标新立异，忽视实际工作效果和群众需求。对此你怎么看？ 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                           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【2022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年 呼和浩特事业单位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84080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B3B9DE1-90E9-BF89-EE68-91A00092B478}"/>
              </a:ext>
            </a:extLst>
          </p:cNvPr>
          <p:cNvSpPr txBox="1"/>
          <p:nvPr/>
        </p:nvSpPr>
        <p:spPr>
          <a:xfrm>
            <a:off x="759635" y="572516"/>
            <a:ext cx="10428890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怎么解</a:t>
            </a:r>
            <a:r>
              <a:rPr lang="en-US" altLang="zh-CN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zh-CN" alt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39BA5E-805F-80CD-131F-078A7FDD8A76}"/>
              </a:ext>
            </a:extLst>
          </p:cNvPr>
          <p:cNvSpPr txBox="1"/>
          <p:nvPr/>
        </p:nvSpPr>
        <p:spPr>
          <a:xfrm>
            <a:off x="2146690" y="852400"/>
            <a:ext cx="1733167" cy="4367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0"/>
              </a:lnSpc>
            </a:pPr>
            <a:r>
              <a:rPr kumimoji="1"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一、是什么？</a:t>
            </a:r>
            <a:endParaRPr kumimoji="1" lang="en-US" altLang="zh-CN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500000"/>
              </a:lnSpc>
            </a:pPr>
            <a:r>
              <a:rPr kumimoji="1"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二、为什么？</a:t>
            </a:r>
            <a:endParaRPr kumimoji="1" lang="en-US" altLang="zh-CN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500000"/>
              </a:lnSpc>
            </a:pPr>
            <a:r>
              <a:rPr kumimoji="1"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三、怎么办？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F5C8AD-65B2-7775-ED59-B8F51EBB8102}"/>
              </a:ext>
            </a:extLst>
          </p:cNvPr>
          <p:cNvSpPr txBox="1"/>
          <p:nvPr/>
        </p:nvSpPr>
        <p:spPr>
          <a:xfrm>
            <a:off x="7722863" y="852400"/>
            <a:ext cx="1991251" cy="4367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0"/>
              </a:lnSpc>
            </a:pPr>
            <a:r>
              <a:rPr kumimoji="1"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一、表态</a:t>
            </a:r>
            <a:endParaRPr kumimoji="1" lang="en-US" altLang="zh-CN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500000"/>
              </a:lnSpc>
            </a:pPr>
            <a:r>
              <a:rPr kumimoji="1"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二、影响｜原因</a:t>
            </a:r>
            <a:endParaRPr kumimoji="1" lang="en-US" altLang="zh-CN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500000"/>
              </a:lnSpc>
            </a:pPr>
            <a:r>
              <a:rPr kumimoji="1"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三、建议</a:t>
            </a:r>
          </a:p>
        </p:txBody>
      </p:sp>
      <p:sp>
        <p:nvSpPr>
          <p:cNvPr id="5" name="虚尾箭头 4">
            <a:extLst>
              <a:ext uri="{FF2B5EF4-FFF2-40B4-BE49-F238E27FC236}">
                <a16:creationId xmlns:a16="http://schemas.microsoft.com/office/drawing/2014/main" id="{58BC0105-CB36-FBAB-346F-2AD7448082F2}"/>
              </a:ext>
            </a:extLst>
          </p:cNvPr>
          <p:cNvSpPr/>
          <p:nvPr/>
        </p:nvSpPr>
        <p:spPr>
          <a:xfrm>
            <a:off x="5181600" y="2341880"/>
            <a:ext cx="1239520" cy="217424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45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B3B9DE1-90E9-BF89-EE68-91A00092B478}"/>
              </a:ext>
            </a:extLst>
          </p:cNvPr>
          <p:cNvSpPr txBox="1"/>
          <p:nvPr/>
        </p:nvSpPr>
        <p:spPr>
          <a:xfrm>
            <a:off x="271955" y="735076"/>
            <a:ext cx="10428890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en-US" altLang="zh-CN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400" b="1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表态结构</a:t>
            </a:r>
            <a:r>
              <a:rPr lang="en-US" altLang="zh-CN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zh-CN" alt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DCB788-EF95-3827-7A93-80E7EB028DAD}"/>
              </a:ext>
            </a:extLst>
          </p:cNvPr>
          <p:cNvSpPr txBox="1"/>
          <p:nvPr/>
        </p:nvSpPr>
        <p:spPr>
          <a:xfrm>
            <a:off x="2661920" y="2782669"/>
            <a:ext cx="5979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“时代要求” </a:t>
            </a:r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+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   问题定型</a:t>
            </a:r>
          </a:p>
        </p:txBody>
      </p:sp>
    </p:spTree>
    <p:extLst>
      <p:ext uri="{BB962C8B-B14F-4D97-AF65-F5344CB8AC3E}">
        <p14:creationId xmlns:p14="http://schemas.microsoft.com/office/powerpoint/2010/main" val="14215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B3B9DE1-90E9-BF89-EE68-91A00092B478}"/>
              </a:ext>
            </a:extLst>
          </p:cNvPr>
          <p:cNvSpPr txBox="1"/>
          <p:nvPr/>
        </p:nvSpPr>
        <p:spPr>
          <a:xfrm>
            <a:off x="881555" y="1395476"/>
            <a:ext cx="10428890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CN" altLang="en-US" sz="2000" b="1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最近，“躺平”成为常用词，越来越多的年轻人选择做“躺平青年”。对于“躺平青年”。对此，你怎么看？</a:t>
            </a:r>
            <a:r>
              <a:rPr lang="en-US" altLang="zh-CN" sz="2000" b="1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                                                       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【20</a:t>
            </a:r>
            <a:r>
              <a:rPr lang="en-US" altLang="zh-CN" sz="200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21</a:t>
            </a:r>
            <a:r>
              <a:rPr lang="zh-CN" altLang="en-US" sz="200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年 巴盟事业单位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endParaRPr lang="zh-CN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05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B3B9DE1-90E9-BF89-EE68-91A00092B478}"/>
              </a:ext>
            </a:extLst>
          </p:cNvPr>
          <p:cNvSpPr txBox="1"/>
          <p:nvPr/>
        </p:nvSpPr>
        <p:spPr>
          <a:xfrm>
            <a:off x="2104581" y="1457040"/>
            <a:ext cx="9806152" cy="12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据调查显示，有超过</a:t>
            </a: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zh-CN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成的大学生存在容貌焦虑，对此你怎么看？</a:t>
            </a:r>
            <a:endParaRPr lang="en-US" altLang="zh-CN" sz="2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i="0" u="none" strike="noStrike" dirty="0">
                <a:solidFill>
                  <a:srgbClr val="333333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                                </a:t>
            </a:r>
            <a:r>
              <a:rPr lang="en-US" altLang="zh-CN" sz="2000" i="0" u="none" strike="noStrike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【2021</a:t>
            </a:r>
            <a:r>
              <a:rPr lang="zh-CN" altLang="en-US" sz="2000" i="0" u="none" strike="noStrike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年 呼和浩特市直</a:t>
            </a:r>
            <a:r>
              <a:rPr lang="en-US" altLang="zh-CN" sz="2000" i="0" u="none" strike="noStrike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endParaRPr kumimoji="1" lang="zh-CN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40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B3B9DE1-90E9-BF89-EE68-91A00092B478}"/>
              </a:ext>
            </a:extLst>
          </p:cNvPr>
          <p:cNvSpPr txBox="1"/>
          <p:nvPr/>
        </p:nvSpPr>
        <p:spPr>
          <a:xfrm>
            <a:off x="890913" y="1182116"/>
            <a:ext cx="10410173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spc="-5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panose="02010600030101010101" pitchFamily="2" charset="-122"/>
              </a:rPr>
              <a:t>     </a:t>
            </a:r>
            <a:r>
              <a:rPr lang="zh-CN" altLang="zh-CN" sz="2000" b="1" spc="-5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宋体" panose="02010600030101010101" pitchFamily="2" charset="-122"/>
              </a:rPr>
              <a:t>有一项对当下青年群体进行的调查显示，有</a:t>
            </a:r>
            <a:r>
              <a:rPr lang="en-US" altLang="zh-CN" sz="2000" b="1" spc="-5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宋体" panose="02010600030101010101" pitchFamily="2" charset="-122"/>
              </a:rPr>
              <a:t>80%</a:t>
            </a:r>
            <a:r>
              <a:rPr lang="zh-CN" altLang="zh-CN" sz="2000" b="1" spc="-5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宋体" panose="02010600030101010101" pitchFamily="2" charset="-122"/>
              </a:rPr>
              <a:t>的人存在时间焦虑，有</a:t>
            </a:r>
            <a:r>
              <a:rPr lang="en-US" altLang="zh-CN" sz="2000" b="1" spc="-5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宋体" panose="02010600030101010101" pitchFamily="2" charset="-122"/>
              </a:rPr>
              <a:t>70%</a:t>
            </a:r>
            <a:r>
              <a:rPr lang="zh-CN" altLang="zh-CN" sz="2000" b="1" spc="-5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宋体" panose="02010600030101010101" pitchFamily="2" charset="-122"/>
              </a:rPr>
              <a:t>的人难以进行合理的时间管理，你怎么看待“时间焦虑”和“时间管理”。</a:t>
            </a:r>
            <a:r>
              <a:rPr lang="zh-CN" altLang="zh-CN" sz="2000" b="1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2000" b="1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          </a:t>
            </a:r>
            <a:endParaRPr lang="en-US" altLang="zh-CN" sz="2000" b="1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                                                        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【</a:t>
            </a:r>
            <a:r>
              <a:rPr lang="en-US" altLang="zh-CN" sz="200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2022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zh-CN" altLang="en-US" sz="200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包头事业单位</a:t>
            </a:r>
            <a:r>
              <a:rPr lang="en-US" altLang="zh-CN" sz="200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endParaRPr kumimoji="1" lang="zh-CN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74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JhNjBmNmNjMDY1MmJhZWRiNDQ4YWMxZmI2MDhi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1624</Words>
  <Application>Microsoft Macintosh PowerPoint</Application>
  <PresentationFormat>宽屏</PresentationFormat>
  <Paragraphs>70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等线</vt:lpstr>
      <vt:lpstr>FangSong</vt:lpstr>
      <vt:lpstr>SimHei</vt:lpstr>
      <vt:lpstr>KaiTi</vt:lpstr>
      <vt:lpstr>KaiTi</vt:lpstr>
      <vt:lpstr>SimSun</vt:lpstr>
      <vt:lpstr>微软雅黑</vt:lpstr>
      <vt:lpstr>FZBeiWeiKaiShu-S19S</vt:lpstr>
      <vt:lpstr>HYShangWeiShouShuW</vt:lpstr>
      <vt:lpstr>Arial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 Office User</cp:lastModifiedBy>
  <cp:revision>48</cp:revision>
  <dcterms:created xsi:type="dcterms:W3CDTF">2021-09-16T06:26:00Z</dcterms:created>
  <dcterms:modified xsi:type="dcterms:W3CDTF">2023-05-18T02:31:17Z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0D391658BAD74075B4967D6C78D1841B</vt:lpwstr>
  </property>
  <property fmtid="{D5CDD505-2E9C-101B-9397-08002B2CF9AE}" pid="3" name="KSOProductBuildVer">
    <vt:lpwstr>2052-11.1.0.11636</vt:lpwstr>
  </property>
</Properties>
</file>