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20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84" r:id="rId4"/>
  </p:sldMasterIdLst>
  <p:notesMasterIdLst>
    <p:notesMasterId r:id="rId35"/>
  </p:notesMasterIdLst>
  <p:sldIdLst>
    <p:sldId id="338" r:id="rId5"/>
    <p:sldId id="337" r:id="rId6"/>
    <p:sldId id="339" r:id="rId7"/>
    <p:sldId id="279" r:id="rId8"/>
    <p:sldId id="440" r:id="rId9"/>
    <p:sldId id="441" r:id="rId10"/>
    <p:sldId id="480" r:id="rId11"/>
    <p:sldId id="519" r:id="rId12"/>
    <p:sldId id="520" r:id="rId13"/>
    <p:sldId id="521" r:id="rId14"/>
    <p:sldId id="522" r:id="rId15"/>
    <p:sldId id="523" r:id="rId16"/>
    <p:sldId id="565" r:id="rId17"/>
    <p:sldId id="566" r:id="rId18"/>
    <p:sldId id="567" r:id="rId19"/>
    <p:sldId id="524" r:id="rId20"/>
    <p:sldId id="569" r:id="rId21"/>
    <p:sldId id="570" r:id="rId22"/>
    <p:sldId id="525" r:id="rId23"/>
    <p:sldId id="572" r:id="rId24"/>
    <p:sldId id="571" r:id="rId25"/>
    <p:sldId id="526" r:id="rId26"/>
    <p:sldId id="573" r:id="rId27"/>
    <p:sldId id="574" r:id="rId28"/>
    <p:sldId id="575" r:id="rId29"/>
    <p:sldId id="576" r:id="rId30"/>
    <p:sldId id="577" r:id="rId31"/>
    <p:sldId id="578" r:id="rId32"/>
    <p:sldId id="333" r:id="rId33"/>
    <p:sldId id="264" r:id="rId34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  <p:cmAuthor id="3" name="高 宏" initials="高" lastIdx="1" clrIdx="2"/>
  <p:cmAuthor id="4" name="000" initials="0" lastIdx="45" clrIdx="3"/>
  <p:cmAuthor id="5" name="syy" initials="s" lastIdx="1" clrIdx="4"/>
  <p:cmAuthor id="6" name="木昜" initials="木" lastIdx="1" clrIdx="5"/>
  <p:cmAuthor id="7" name="CGJY" initials="C" lastIdx="20" clrIdx="6"/>
  <p:cmAuthor id="8" name="jyj" initials="j" lastIdx="2" clrIdx="7"/>
  <p:cmAuthor id="0" name="Acer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4B7"/>
    <a:srgbClr val="BAC2E9"/>
    <a:srgbClr val="98D2D6"/>
    <a:srgbClr val="9BD2D5"/>
    <a:srgbClr val="8A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2" Type="http://schemas.openxmlformats.org/officeDocument/2006/relationships/tags" Target="tags/tag21.xml"/><Relationship Id="rId41" Type="http://schemas.openxmlformats.org/officeDocument/2006/relationships/customXml" Target="../customXml/item1.xml"/><Relationship Id="rId40" Type="http://schemas.openxmlformats.org/officeDocument/2006/relationships/customXmlProps" Target="../customXml/itemProps20.xml"/><Relationship Id="rId4" Type="http://schemas.openxmlformats.org/officeDocument/2006/relationships/slideMaster" Target="slideMasters/slideMaster3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02005"/>
            <a:ext cx="11391900" cy="521970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4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9356725" cy="4848225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4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9356725" cy="4848225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9" Type="http://schemas.openxmlformats.org/officeDocument/2006/relationships/theme" Target="../theme/theme2.xml"/><Relationship Id="rId18" Type="http://schemas.openxmlformats.org/officeDocument/2006/relationships/image" Target="../media/image3.jpeg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18" Type="http://schemas.openxmlformats.org/officeDocument/2006/relationships/image" Target="../media/image2.jpeg"/><Relationship Id="rId17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1150683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935672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935672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722870" y="4735830"/>
            <a:ext cx="3565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主讲人：江沐</a:t>
            </a:r>
            <a:endParaRPr lang="zh-CN" altLang="en-US" sz="3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21580" y="1598295"/>
            <a:ext cx="7170420" cy="2234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0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事业单位</a:t>
            </a:r>
            <a:endParaRPr lang="zh-CN" altLang="en-US" sz="50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50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面试提前学课程</a:t>
            </a:r>
            <a:endParaRPr lang="zh-CN" altLang="en-US" sz="50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50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第十一讲</a:t>
            </a:r>
            <a:endParaRPr lang="zh-CN" altLang="en-US" sz="50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50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应急应变</a:t>
            </a:r>
            <a:endParaRPr lang="zh-CN" altLang="en-US" sz="50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第二个问题</a:t>
            </a:r>
            <a:r>
              <a:rPr lang="en-US" altLang="zh-CN"/>
              <a:t> </a:t>
            </a:r>
            <a:r>
              <a:rPr lang="zh-CN" altLang="en-US"/>
              <a:t>应急应变分成几类？怎么答？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总体答题思路：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1275080" y="3099435"/>
            <a:ext cx="1885950" cy="659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effectLst/>
              </a:rPr>
              <a:t>解决</a:t>
            </a:r>
            <a:r>
              <a:rPr lang="zh-CN" altLang="en-US" sz="2000" b="1">
                <a:solidFill>
                  <a:srgbClr val="C00000"/>
                </a:solidFill>
                <a:effectLst/>
              </a:rPr>
              <a:t>当务之急</a:t>
            </a:r>
            <a:endParaRPr lang="zh-CN" altLang="en-US" sz="2000" b="1">
              <a:solidFill>
                <a:srgbClr val="C00000"/>
              </a:solidFill>
              <a:effectLst/>
            </a:endParaRPr>
          </a:p>
        </p:txBody>
      </p:sp>
      <p:sp>
        <p:nvSpPr>
          <p:cNvPr id="5" name="左大括号 4"/>
          <p:cNvSpPr/>
          <p:nvPr>
            <p:custDataLst>
              <p:tags r:id="rId2"/>
            </p:custDataLst>
          </p:nvPr>
        </p:nvSpPr>
        <p:spPr>
          <a:xfrm>
            <a:off x="3407410" y="1680210"/>
            <a:ext cx="373380" cy="346964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4033520" y="1680845"/>
            <a:ext cx="1176020" cy="659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FFC000"/>
                </a:solidFill>
                <a:effectLst/>
              </a:rPr>
              <a:t>生命安全</a:t>
            </a:r>
            <a:endParaRPr lang="zh-CN" altLang="en-US" b="1">
              <a:solidFill>
                <a:srgbClr val="FFC000"/>
              </a:solidFill>
              <a:effectLst/>
            </a:endParaRPr>
          </a:p>
        </p:txBody>
      </p:sp>
      <p:sp>
        <p:nvSpPr>
          <p:cNvPr id="7" name="圆角矩形 6"/>
          <p:cNvSpPr/>
          <p:nvPr>
            <p:custDataLst>
              <p:tags r:id="rId4"/>
            </p:custDataLst>
          </p:nvPr>
        </p:nvSpPr>
        <p:spPr>
          <a:xfrm>
            <a:off x="4033520" y="2623185"/>
            <a:ext cx="1176020" cy="659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FFC000"/>
                </a:solidFill>
                <a:effectLst/>
              </a:rPr>
              <a:t>危险源</a:t>
            </a:r>
            <a:endParaRPr lang="zh-CN" altLang="en-US" b="1">
              <a:solidFill>
                <a:srgbClr val="FFC000"/>
              </a:solidFill>
              <a:effectLst/>
            </a:endParaRPr>
          </a:p>
        </p:txBody>
      </p:sp>
      <p:sp>
        <p:nvSpPr>
          <p:cNvPr id="9" name="圆角矩形 8"/>
          <p:cNvSpPr/>
          <p:nvPr>
            <p:custDataLst>
              <p:tags r:id="rId5"/>
            </p:custDataLst>
          </p:nvPr>
        </p:nvSpPr>
        <p:spPr>
          <a:xfrm>
            <a:off x="4033520" y="4490720"/>
            <a:ext cx="1176020" cy="659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FFC000"/>
                </a:solidFill>
                <a:effectLst/>
              </a:rPr>
              <a:t>舆情危机</a:t>
            </a:r>
            <a:endParaRPr lang="zh-CN" altLang="en-US" b="1">
              <a:solidFill>
                <a:srgbClr val="FFC000"/>
              </a:solidFill>
              <a:effectLst/>
            </a:endParaRPr>
          </a:p>
        </p:txBody>
      </p:sp>
      <p:sp>
        <p:nvSpPr>
          <p:cNvPr id="11" name="圆角矩形 10"/>
          <p:cNvSpPr/>
          <p:nvPr>
            <p:custDataLst>
              <p:tags r:id="rId6"/>
            </p:custDataLst>
          </p:nvPr>
        </p:nvSpPr>
        <p:spPr>
          <a:xfrm>
            <a:off x="4033520" y="3557905"/>
            <a:ext cx="1176020" cy="659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FFC000"/>
                </a:solidFill>
                <a:effectLst/>
              </a:rPr>
              <a:t>过激行为</a:t>
            </a:r>
            <a:endParaRPr lang="zh-CN" altLang="en-US" b="1">
              <a:solidFill>
                <a:srgbClr val="FFC000"/>
              </a:solidFill>
              <a:effectLst/>
            </a:endParaRPr>
          </a:p>
        </p:txBody>
      </p:sp>
      <p:sp>
        <p:nvSpPr>
          <p:cNvPr id="13" name="圆角矩形 12"/>
          <p:cNvSpPr/>
          <p:nvPr>
            <p:custDataLst>
              <p:tags r:id="rId7"/>
            </p:custDataLst>
          </p:nvPr>
        </p:nvSpPr>
        <p:spPr>
          <a:xfrm>
            <a:off x="5581015" y="3557905"/>
            <a:ext cx="2626995" cy="657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Tx/>
              <a:buSzTx/>
              <a:buFontTx/>
            </a:pPr>
            <a:r>
              <a:rPr lang="zh-CN" altLang="en-US" sz="1600" b="1">
                <a:solidFill>
                  <a:schemeClr val="bg1"/>
                </a:solidFill>
                <a:effectLst/>
              </a:rPr>
              <a:t>争吵、争执、破坏物品、不配合、打架和械斗等</a:t>
            </a:r>
            <a:endParaRPr lang="zh-CN" altLang="en-US" sz="1600" b="1">
              <a:solidFill>
                <a:schemeClr val="bg1"/>
              </a:solidFill>
              <a:effectLst/>
            </a:endParaRPr>
          </a:p>
        </p:txBody>
      </p:sp>
      <p:sp>
        <p:nvSpPr>
          <p:cNvPr id="14" name="圆角矩形 13"/>
          <p:cNvSpPr/>
          <p:nvPr>
            <p:custDataLst>
              <p:tags r:id="rId8"/>
            </p:custDataLst>
          </p:nvPr>
        </p:nvSpPr>
        <p:spPr>
          <a:xfrm>
            <a:off x="5581015" y="4491990"/>
            <a:ext cx="2626995" cy="657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Tx/>
              <a:buSzTx/>
              <a:buFontTx/>
            </a:pPr>
            <a:r>
              <a:rPr lang="zh-CN" altLang="en-US" sz="1600" b="1">
                <a:solidFill>
                  <a:schemeClr val="bg1"/>
                </a:solidFill>
                <a:effectLst/>
              </a:rPr>
              <a:t>谣言、诽谤、群众举报、上级调查和问询等</a:t>
            </a:r>
            <a:endParaRPr lang="zh-CN" altLang="en-US" sz="1600" b="1">
              <a:solidFill>
                <a:schemeClr val="bg1"/>
              </a:solidFill>
              <a:effectLst/>
            </a:endParaRPr>
          </a:p>
        </p:txBody>
      </p:sp>
      <p:sp>
        <p:nvSpPr>
          <p:cNvPr id="15" name="圆角矩形 14"/>
          <p:cNvSpPr/>
          <p:nvPr>
            <p:custDataLst>
              <p:tags r:id="rId9"/>
            </p:custDataLst>
          </p:nvPr>
        </p:nvSpPr>
        <p:spPr>
          <a:xfrm>
            <a:off x="5581015" y="1682115"/>
            <a:ext cx="2626995" cy="657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600" b="1">
                <a:solidFill>
                  <a:schemeClr val="bg1"/>
                </a:solidFill>
                <a:effectLst/>
              </a:rPr>
              <a:t>受伤、晕倒、疾病、饥饿、受困、寒冷和中毒等</a:t>
            </a:r>
            <a:endParaRPr lang="zh-CN" altLang="en-US" sz="1600" b="1">
              <a:solidFill>
                <a:schemeClr val="bg1"/>
              </a:solidFill>
              <a:effectLst/>
            </a:endParaRPr>
          </a:p>
        </p:txBody>
      </p:sp>
      <p:sp>
        <p:nvSpPr>
          <p:cNvPr id="16" name="圆角矩形 15"/>
          <p:cNvSpPr/>
          <p:nvPr>
            <p:custDataLst>
              <p:tags r:id="rId10"/>
            </p:custDataLst>
          </p:nvPr>
        </p:nvSpPr>
        <p:spPr>
          <a:xfrm>
            <a:off x="5581015" y="2620010"/>
            <a:ext cx="2626995" cy="657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FontTx/>
            </a:pPr>
            <a:r>
              <a:rPr lang="zh-CN" altLang="en-US" sz="1600" b="1">
                <a:solidFill>
                  <a:schemeClr val="bg1"/>
                </a:solidFill>
                <a:effectLst/>
              </a:rPr>
              <a:t>污染源、爆炸物、武器和设备失控等</a:t>
            </a:r>
            <a:endParaRPr lang="zh-CN" altLang="en-US" sz="1600" b="1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9" grpId="0" bldLvl="0" animBg="1"/>
      <p:bldP spid="9" grpId="1" animBg="1"/>
      <p:bldP spid="11" grpId="0" bldLvl="0" animBg="1"/>
      <p:bldP spid="11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第二个问题</a:t>
            </a:r>
            <a:r>
              <a:rPr lang="en-US" altLang="zh-CN"/>
              <a:t> </a:t>
            </a:r>
            <a:r>
              <a:rPr lang="zh-CN" altLang="en-US"/>
              <a:t>应急应变分成几类？怎么答？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总体答题思路：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2624455" y="2708275"/>
            <a:ext cx="1885950" cy="659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effectLst/>
              </a:rPr>
              <a:t>处理</a:t>
            </a:r>
            <a:r>
              <a:rPr lang="zh-CN" altLang="en-US" sz="2000" b="1">
                <a:solidFill>
                  <a:srgbClr val="C00000"/>
                </a:solidFill>
                <a:effectLst/>
              </a:rPr>
              <a:t>根本问题</a:t>
            </a:r>
            <a:endParaRPr lang="zh-CN" altLang="en-US" sz="2000" b="1">
              <a:solidFill>
                <a:srgbClr val="C00000"/>
              </a:solidFill>
              <a:effectLst/>
            </a:endParaRPr>
          </a:p>
        </p:txBody>
      </p:sp>
      <p:sp>
        <p:nvSpPr>
          <p:cNvPr id="15" name="圆角矩形 14"/>
          <p:cNvSpPr/>
          <p:nvPr>
            <p:custDataLst>
              <p:tags r:id="rId2"/>
            </p:custDataLst>
          </p:nvPr>
        </p:nvSpPr>
        <p:spPr>
          <a:xfrm>
            <a:off x="5798185" y="2708910"/>
            <a:ext cx="3223895" cy="659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  <a:effectLst/>
              </a:rPr>
              <a:t>一般为</a:t>
            </a:r>
            <a:r>
              <a:rPr lang="zh-CN" altLang="en-US" b="1" u="sng">
                <a:solidFill>
                  <a:srgbClr val="FFC000"/>
                </a:solidFill>
                <a:effectLst/>
              </a:rPr>
              <a:t>产生当务之急的原因</a:t>
            </a:r>
            <a:endParaRPr lang="zh-CN" altLang="en-US" b="1" u="sng">
              <a:solidFill>
                <a:srgbClr val="FFC000"/>
              </a:solidFill>
              <a:effectLst/>
            </a:endParaRPr>
          </a:p>
        </p:txBody>
      </p:sp>
      <p:sp>
        <p:nvSpPr>
          <p:cNvPr id="16" name="右箭头 15"/>
          <p:cNvSpPr/>
          <p:nvPr>
            <p:custDataLst>
              <p:tags r:id="rId3"/>
            </p:custDataLst>
          </p:nvPr>
        </p:nvSpPr>
        <p:spPr>
          <a:xfrm>
            <a:off x="4926330" y="2860675"/>
            <a:ext cx="456565" cy="354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15" grpId="0" bldLvl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第三个问题</a:t>
            </a:r>
            <a:r>
              <a:rPr lang="en-US" altLang="zh-CN"/>
              <a:t> </a:t>
            </a:r>
            <a:r>
              <a:rPr lang="zh-CN" altLang="en-US"/>
              <a:t>条件缺失类怎么答？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【例】你们单位准备组织一次培训会，之前在宣传阶段及报名阶段的报名的人数非常少，但是在培训开始当天前来参加会议的人员陡增，导致了之前准备的会场无法容纳前来参会人员，请问你会怎么办？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思考：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86915" y="3879215"/>
            <a:ext cx="805116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身份是什么？矛盾是什么？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最急切要解决的问题是什么？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什么原因导致出现了这次问题？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第三个问题</a:t>
            </a:r>
            <a:r>
              <a:rPr lang="en-US" altLang="zh-CN"/>
              <a:t> </a:t>
            </a:r>
            <a:r>
              <a:rPr lang="zh-CN" altLang="en-US"/>
              <a:t>条件缺失类怎么答？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【例】你们单位准备组织一次培训会，之前在宣传阶段及报名阶段的报名的人数非常少，但是在培训开始当天前来参加会议的人员陡增，导致了之前准备的会场无法容纳前来参会人员，请问你会怎么办？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【成公解析】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</a:rPr>
              <a:t>各位考官，考生开始答题，如果遇到这样的情况，我会这样处理。</a:t>
            </a:r>
            <a:endParaRPr 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</a:rPr>
              <a:t>第一步，首先，我要根据现场来的人数，来去确定我们单位是否能够有足够多的桌椅可以提供。联系工作人员把桌椅搬到会议室，让尽可能多的人就坐。如果没有足够多的桌椅，我会根据当前桌椅的数量，本来是一个人坐的座位，我们增设成为两个人坐一个桌子，来尽可能的容纳更多的人员。</a:t>
            </a:r>
            <a:endParaRPr 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第三个问题</a:t>
            </a:r>
            <a:r>
              <a:rPr lang="en-US" altLang="zh-CN"/>
              <a:t> </a:t>
            </a:r>
            <a:r>
              <a:rPr lang="zh-CN" altLang="en-US"/>
              <a:t>条件缺失类怎么答？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</a:rPr>
              <a:t>第二步，为了防止当前出现房间不足的情况，我们也会联系办公室的工作人员，后勤组的工作人员，让他们去联系其他的一个会议室，最好是具备着相应的大型的功能音响的功能，让这些临时到现场的人去到那个会议室。</a:t>
            </a:r>
            <a:endParaRPr 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</a:rPr>
              <a:t>第三步，增加培训方式，采取线上直播的方式转播培训内容。当然，前提是要保证在目前的第一会场的参会人员，愿意留在现场挤着听一下这次的培训活动，另外不愿意留下来的这些参训人员，我们可以在另外的时间，给他们再邀请专家来我们单位的内部群当中，进行学习。与此同时，我也会跟大家说明，在以后的培训工作报名当中一定要提前的报名，防止自己没有座位，没有办法接受培训事情的发生。</a:t>
            </a:r>
            <a:endParaRPr 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第三个问题</a:t>
            </a:r>
            <a:r>
              <a:rPr lang="en-US" altLang="zh-CN"/>
              <a:t> </a:t>
            </a:r>
            <a:r>
              <a:rPr lang="zh-CN" altLang="en-US"/>
              <a:t>条件缺失类怎么答？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/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</a:rPr>
              <a:t>（接上页）</a:t>
            </a:r>
            <a:endParaRPr 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</a:rPr>
              <a:t>最后，对于我自己而言，我也会向上级领导建议，以后再有类似培训的时候，一定要做好充足的准备工作，要完善相关的报名机制，采取预约制的方式，让大家把到底自己是否能够前来明确清楚，我们要做好登记。</a:t>
            </a:r>
            <a:endParaRPr 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【例】领导交给你一项任务，让你去接上级领导，带上级领导去参加一个开幕式，上级领导要在开幕式上进行演讲。但在接上级领导的路上，你遇到堵车问题，过不去。此时，你怎么办？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sz="2400" b="1">
                <a:sym typeface="+mn-ea"/>
              </a:rPr>
              <a:t>总结：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altLang="zh-CN" sz="2400" dirty="0">
                <a:solidFill>
                  <a:srgbClr val="FF0000"/>
                </a:solidFill>
                <a:sym typeface="+mn-ea"/>
              </a:rPr>
              <a:t>解决办法：稳定局面—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补充条件</a:t>
            </a:r>
            <a:r>
              <a:rPr lang="en-US" altLang="zh-CN" sz="2400" dirty="0">
                <a:solidFill>
                  <a:srgbClr val="FF0000"/>
                </a:solidFill>
                <a:sym typeface="+mn-ea"/>
              </a:rPr>
              <a:t>—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替代方案</a:t>
            </a:r>
            <a:r>
              <a:rPr lang="zh-CN" altLang="zh-CN" sz="2400" dirty="0">
                <a:solidFill>
                  <a:srgbClr val="FF0000"/>
                </a:solidFill>
                <a:sym typeface="+mn-ea"/>
              </a:rPr>
              <a:t>—总结预防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第四个问题</a:t>
            </a:r>
            <a:r>
              <a:rPr lang="en-US" altLang="zh-CN"/>
              <a:t> </a:t>
            </a:r>
            <a:r>
              <a:rPr lang="zh-CN" altLang="en-US"/>
              <a:t>争执纠纷类怎么答？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【例】</a:t>
            </a:r>
            <a:r>
              <a:rPr lang="zh-CN" altLang="en-US" sz="2400" b="1" dirty="0">
                <a:latin typeface="芒果慕斯" panose="02010600010101010101" charset="-122"/>
                <a:ea typeface="芒果慕斯" panose="02010600010101010101" charset="-122"/>
                <a:cs typeface="芒果慕斯" panose="02010600010101010101" charset="-122"/>
                <a:sym typeface="+mn-ea"/>
              </a:rPr>
              <a:t>你是一名社区民警，接到群众电话说，你所管辖的辖区内的小区居民正在 跟商家对峙，原因是小区居民认为商家霓虹灯通宵亮着，影响了休息，商户强 调自己交了电费，请问你怎么办</a:t>
            </a:r>
            <a:r>
              <a:rPr lang="en-US" altLang="zh-CN" sz="2400" b="1" dirty="0">
                <a:latin typeface="芒果慕斯" panose="02010600010101010101" charset="-122"/>
                <a:ea typeface="芒果慕斯" panose="02010600010101010101" charset="-122"/>
                <a:cs typeface="芒果慕斯" panose="02010600010101010101" charset="-122"/>
                <a:sym typeface="+mn-ea"/>
              </a:rPr>
              <a:t>?</a:t>
            </a:r>
            <a:endParaRPr lang="en-US" altLang="zh-CN" sz="2400" b="1" dirty="0">
              <a:latin typeface="芒果慕斯" panose="02010600010101010101" charset="-122"/>
              <a:ea typeface="芒果慕斯" panose="02010600010101010101" charset="-122"/>
              <a:cs typeface="芒果慕斯" panose="02010600010101010101" charset="-122"/>
              <a:sym typeface="+mn-ea"/>
            </a:endParaRPr>
          </a:p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思考：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86915" y="3724275"/>
            <a:ext cx="805116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身份是什么？矛盾是什么？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最急切要解决的问题是什么？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什么原因导致出现了这次问题？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第四个问题</a:t>
            </a:r>
            <a:r>
              <a:rPr lang="en-US" altLang="zh-CN"/>
              <a:t> </a:t>
            </a:r>
            <a:r>
              <a:rPr lang="zh-CN" altLang="en-US"/>
              <a:t>争执纠纷类怎么答？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【例】</a:t>
            </a:r>
            <a:r>
              <a:rPr lang="zh-CN" altLang="en-US" sz="2400" b="1" dirty="0">
                <a:latin typeface="芒果慕斯" panose="02010600010101010101" charset="-122"/>
                <a:ea typeface="芒果慕斯" panose="02010600010101010101" charset="-122"/>
                <a:cs typeface="芒果慕斯" panose="02010600010101010101" charset="-122"/>
                <a:sym typeface="+mn-ea"/>
              </a:rPr>
              <a:t>你是一名社区民警，接到群众电话说，你所管辖的辖区内的小区居民正在 跟商家对峙，原因是小区居民认为商家霓虹灯通宵亮着，影响了休息，商户强 调自己交了电费，请问你怎么办</a:t>
            </a:r>
            <a:r>
              <a:rPr lang="en-US" altLang="zh-CN" sz="2400" b="1" dirty="0">
                <a:latin typeface="芒果慕斯" panose="02010600010101010101" charset="-122"/>
                <a:ea typeface="芒果慕斯" panose="02010600010101010101" charset="-122"/>
                <a:cs typeface="芒果慕斯" panose="02010600010101010101" charset="-122"/>
                <a:sym typeface="+mn-ea"/>
              </a:rPr>
              <a:t>?</a:t>
            </a:r>
            <a:endParaRPr lang="en-US" altLang="zh-CN" sz="2400" b="1" dirty="0">
              <a:latin typeface="芒果慕斯" panose="02010600010101010101" charset="-122"/>
              <a:ea typeface="芒果慕斯" panose="02010600010101010101" charset="-122"/>
              <a:cs typeface="芒果慕斯" panose="02010600010101010101" charset="-122"/>
              <a:sym typeface="+mn-ea"/>
            </a:endParaRPr>
          </a:p>
          <a:p>
            <a:pPr indent="914400" algn="l">
              <a:lnSpc>
                <a:spcPct val="150000"/>
              </a:lnSpc>
            </a:pPr>
            <a:r>
              <a:rPr lang="zh-CN" sz="2000">
                <a:sym typeface="+mn-ea"/>
              </a:rPr>
              <a:t>【成公解析】</a:t>
            </a:r>
            <a:endParaRPr lang="zh-CN" sz="2000">
              <a:sym typeface="+mn-ea"/>
            </a:endParaRPr>
          </a:p>
          <a:p>
            <a:pPr indent="914400" algn="l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各位考官，遇到题目中的情况，我会采取以下方式来解决问题。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第一、抓紧时间跟我的同事赶到现场，稳定住现场的局面，由于双方正在对峙僵持，情绪都比较激动，所以我跟同事赶到现场，第一时间将双方隔离开来，避免过激的冲突，发生人员人身伤害。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第二、进一步向双方了解情况，明确具体问题产生的原因，请社区工作人员协助来帮助双方协商解决问题。向双方表明我们的态度，并向双方承诺，我们会帮助协调解决问题，希望双方情绪不要过于激动。然后了解双方最初的诉求是什么，双方对于解决问题的意见有哪些。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第四个问题</a:t>
            </a:r>
            <a:r>
              <a:rPr lang="en-US" altLang="zh-CN"/>
              <a:t> </a:t>
            </a:r>
            <a:r>
              <a:rPr lang="zh-CN" altLang="en-US"/>
              <a:t>争执纠纷类怎么答？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r>
              <a:rPr lang="zh-CN" sz="2000">
                <a:sym typeface="+mn-ea"/>
              </a:rPr>
              <a:t>【成公解析】</a:t>
            </a:r>
            <a:endParaRPr lang="zh-CN" sz="2000">
              <a:sym typeface="+mn-ea"/>
            </a:endParaRPr>
          </a:p>
          <a:p>
            <a:pPr indent="914400" algn="l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（接上页）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第三、根据双方之前了解到的具体情况，给出相应解决建议，可以建议商家过了凌晨熄灭霓虹灯或者调暗灯光亮度，同时居民也应该做出让步，建议居民晚上睡觉拉上窗帘，亦或是购买遮光性比较好遮光窗帘。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第四、待事情解决后，一方面跟进此项工作的后续结果，另外一方面借助此机会对于周边其他商户进行巡查工作，了解是否有类似的问题，将问题解决在爆发之前。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altLang="zh-CN" sz="2000" b="1" dirty="0">
                <a:solidFill>
                  <a:schemeClr val="tx1"/>
                </a:solidFill>
                <a:sym typeface="+mn-ea"/>
              </a:rPr>
              <a:t>总结：</a:t>
            </a:r>
            <a:endParaRPr lang="zh-CN" altLang="zh-CN" sz="2000" b="1" dirty="0">
              <a:solidFill>
                <a:schemeClr val="tx1"/>
              </a:solidFill>
              <a:sym typeface="+mn-ea"/>
            </a:endParaRPr>
          </a:p>
          <a:p>
            <a:pPr indent="914400" algn="l"/>
            <a:r>
              <a:rPr lang="zh-CN" altLang="zh-CN" sz="2000" dirty="0">
                <a:solidFill>
                  <a:srgbClr val="FF0000"/>
                </a:solidFill>
                <a:sym typeface="+mn-ea"/>
              </a:rPr>
              <a:t>解决办法：稳定局面—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了解情况</a:t>
            </a:r>
            <a:r>
              <a:rPr lang="zh-CN" altLang="zh-CN" sz="2000" dirty="0">
                <a:solidFill>
                  <a:srgbClr val="FF0000"/>
                </a:solidFill>
                <a:sym typeface="+mn-ea"/>
              </a:rPr>
              <a:t>—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调解纠纷</a:t>
            </a:r>
            <a:r>
              <a:rPr lang="zh-CN" altLang="zh-CN" sz="2000" dirty="0">
                <a:solidFill>
                  <a:srgbClr val="FF0000"/>
                </a:solidFill>
                <a:sym typeface="+mn-ea"/>
              </a:rPr>
              <a:t>—总结预防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 indent="914400" algn="l"/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第五个问题</a:t>
            </a:r>
            <a:r>
              <a:rPr lang="en-US" altLang="zh-CN"/>
              <a:t> </a:t>
            </a:r>
            <a:r>
              <a:rPr lang="zh-CN" altLang="en-US"/>
              <a:t>误会质疑类怎么答？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【例】你是政府工作人员，某天你正在办公室办公，突然一名老者闯进你的办公室，声称他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的养老金被克扣了，情绪十分激动，请问你会怎么办？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思考：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59280" y="3123565"/>
            <a:ext cx="805116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身份是什么？矛盾是什么？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最急切要解决的问题是什么？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什么原因导致出现了这次问题？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13280" y="2567546"/>
            <a:ext cx="86029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A6D4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公考选成公</a:t>
            </a:r>
            <a:r>
              <a:rPr lang="en-US" altLang="zh-CN" sz="6000" b="1" dirty="0">
                <a:solidFill>
                  <a:srgbClr val="A6D4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6000" b="1" dirty="0">
                <a:solidFill>
                  <a:srgbClr val="A6D4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上岸更轻松</a:t>
            </a:r>
            <a:endParaRPr lang="zh-CN" altLang="en-US" sz="6000" b="1" dirty="0">
              <a:solidFill>
                <a:srgbClr val="A6D4B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0066" y="3645381"/>
            <a:ext cx="40318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92A3B8"/>
                </a:solidFill>
              </a:rPr>
              <a:t>成公教育集团</a:t>
            </a:r>
            <a:endParaRPr lang="zh-CN" altLang="en-US" dirty="0">
              <a:solidFill>
                <a:srgbClr val="92A3B8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760562" y="3854616"/>
            <a:ext cx="1232694" cy="0"/>
          </a:xfrm>
          <a:prstGeom prst="line">
            <a:avLst/>
          </a:prstGeom>
          <a:ln>
            <a:solidFill>
              <a:srgbClr val="A19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198744" y="3854616"/>
            <a:ext cx="1232694" cy="0"/>
          </a:xfrm>
          <a:prstGeom prst="line">
            <a:avLst/>
          </a:prstGeom>
          <a:ln>
            <a:solidFill>
              <a:srgbClr val="A19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透明底白字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" y="82550"/>
            <a:ext cx="2816860" cy="864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第五个问题</a:t>
            </a:r>
            <a:r>
              <a:rPr lang="en-US" altLang="zh-CN"/>
              <a:t> </a:t>
            </a:r>
            <a:r>
              <a:rPr lang="zh-CN" altLang="en-US"/>
              <a:t>误会质疑类怎么答？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【例】你是政府工作人员，某天你正在办公室办公，突然一名老者闯进你的办公室，声称他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的养老金被克扣了，情绪十分激动，请问你会怎么办？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sz="2000">
                <a:latin typeface="宋体" panose="02010600030101010101" pitchFamily="2" charset="-122"/>
                <a:ea typeface="宋体" panose="02010600030101010101" pitchFamily="2" charset="-122"/>
              </a:rPr>
              <a:t>【成公解析】</a:t>
            </a:r>
            <a:endParaRPr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sz="2000">
                <a:latin typeface="宋体" panose="02010600030101010101" pitchFamily="2" charset="-122"/>
                <a:ea typeface="宋体" panose="02010600030101010101" pitchFamily="2" charset="-122"/>
              </a:rPr>
              <a:t>各位考官，如果我是政府工作人员，遇到这种情况我会这样做。</a:t>
            </a:r>
            <a:endParaRPr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sz="2000">
                <a:latin typeface="宋体" panose="02010600030101010101" pitchFamily="2" charset="-122"/>
                <a:ea typeface="宋体" panose="02010600030101010101" pitchFamily="2" charset="-122"/>
              </a:rPr>
              <a:t>第一，稳定局面。作为政府的工作人员，我会第一时间去接待老者，给他倒上一杯热茶，让他稍事休息，不要情绪过于激动。</a:t>
            </a:r>
            <a:endParaRPr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sz="2000">
                <a:latin typeface="宋体" panose="02010600030101010101" pitchFamily="2" charset="-122"/>
                <a:ea typeface="宋体" panose="02010600030101010101" pitchFamily="2" charset="-122"/>
              </a:rPr>
              <a:t>第二，了解情况。详细的向他了解情况，询问老者原来在哪个单位工作，什么时候退休的</a:t>
            </a: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sz="2000">
                <a:latin typeface="宋体" panose="02010600030101010101" pitchFamily="2" charset="-122"/>
                <a:ea typeface="宋体" panose="02010600030101010101" pitchFamily="2" charset="-122"/>
              </a:rPr>
              <a:t>退休多久了，退休金什么时候被停发的，详细情况了解之后做好相应的记录工作，以便于我们后续更全面的调查了解，当然我们也会跟老者承诺他所面临的问题我们一定会妥善的处理，在情况了解清楚之后必然给他一个满意的答复。</a:t>
            </a:r>
            <a:endParaRPr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第五个问题</a:t>
            </a:r>
            <a:r>
              <a:rPr lang="en-US" altLang="zh-CN"/>
              <a:t> </a:t>
            </a:r>
            <a:r>
              <a:rPr lang="zh-CN" altLang="en-US"/>
              <a:t>误会质疑类怎么答？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【例】你是政府工作人员，某天你正在办公室办公，突然一名老者闯进你的办公室，声称他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的养老金被克扣了，情绪十分激动，请问你会怎么办？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sz="2000">
                <a:latin typeface="宋体" panose="02010600030101010101" pitchFamily="2" charset="-122"/>
                <a:ea typeface="宋体" panose="02010600030101010101" pitchFamily="2" charset="-122"/>
              </a:rPr>
              <a:t>第三，跟踪处理。向老者了解完情况后，我会联系到他所在的单位和部门，找到相关的工作人员，详细的核实情况，单位中是否有这个老者的退休记录，养老金是否在正常的发放。如果没有发放是否出现克扣的情况，了解克扣的原因，我们也会建议相关部门要第一时间联系老者做好沟通工作。</a:t>
            </a:r>
            <a:endParaRPr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sz="2000">
                <a:latin typeface="宋体" panose="02010600030101010101" pitchFamily="2" charset="-122"/>
                <a:ea typeface="宋体" panose="02010600030101010101" pitchFamily="2" charset="-122"/>
              </a:rPr>
              <a:t>第四，反馈情况。我们会定期对老者进行回访，了解老者的问题是否得到妥善的解决，如果没有得到妥善的解决，我会进一步进行追踪；如果得到解决我们也会和他说明以后再有类似的问题，及时联系我们，我们一定会给予他最大的帮助。</a:t>
            </a:r>
            <a:endParaRPr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lang="zh-CN" altLang="zh-CN" sz="2000" b="1" dirty="0">
                <a:solidFill>
                  <a:schemeClr val="tx1"/>
                </a:solidFill>
                <a:sym typeface="+mn-ea"/>
              </a:rPr>
              <a:t>总结：</a:t>
            </a:r>
            <a:endParaRPr lang="zh-CN" altLang="zh-CN" sz="2000" b="1" dirty="0">
              <a:solidFill>
                <a:schemeClr val="tx1"/>
              </a:solidFill>
              <a:sym typeface="+mn-ea"/>
            </a:endParaRPr>
          </a:p>
          <a:p>
            <a:pPr indent="914400" algn="l">
              <a:lnSpc>
                <a:spcPct val="150000"/>
              </a:lnSpc>
            </a:pPr>
            <a:r>
              <a:rPr lang="zh-CN" altLang="zh-CN" sz="2000" dirty="0">
                <a:solidFill>
                  <a:srgbClr val="FF0000"/>
                </a:solidFill>
                <a:sym typeface="+mn-ea"/>
              </a:rPr>
              <a:t>解决办法：稳定局面—调查真相—解决回应—总结预防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 indent="914400" algn="l">
              <a:lnSpc>
                <a:spcPct val="150000"/>
              </a:lnSpc>
            </a:pPr>
            <a:endParaRPr lang="zh-CN" altLang="zh-CN" sz="2000" dirty="0">
              <a:solidFill>
                <a:srgbClr val="FF0000"/>
              </a:solidFill>
            </a:endParaRPr>
          </a:p>
          <a:p>
            <a:pPr indent="914400" algn="l">
              <a:lnSpc>
                <a:spcPct val="150000"/>
              </a:lnSpc>
            </a:pPr>
            <a:endParaRPr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第六个问题</a:t>
            </a:r>
            <a:r>
              <a:rPr lang="en-US" altLang="zh-CN"/>
              <a:t> </a:t>
            </a:r>
            <a:r>
              <a:rPr lang="zh-CN" altLang="en-US"/>
              <a:t>阻挠阻碍类怎么答？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【例】你是一名执勤交警，正在对一名无证载客摩的司机进行劝导执法，他却突然倒地不起，扬言要轻生，引来许多围观群众，此时正值下班高峰期，请问你会怎么办？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思考：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16935" y="17570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86915" y="3724275"/>
            <a:ext cx="805116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身份是什么？矛盾是什么？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最急切要解决的问题是什么？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什么原因导致出现了这次问题？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第六个问题</a:t>
            </a:r>
            <a:r>
              <a:rPr lang="en-US" altLang="zh-CN"/>
              <a:t> </a:t>
            </a:r>
            <a:r>
              <a:rPr lang="zh-CN" altLang="en-US"/>
              <a:t>阻挠阻碍类怎么答？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【例】你是一名执勤交警，正在对一名无证载客摩的司机进行劝导执法，他却突然倒地不起，扬言要轻生，引来许多围观群众，此时正值下班高峰期，请问你会怎么办？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</a:rPr>
              <a:t>【成公解析】</a:t>
            </a:r>
            <a:endParaRPr 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各位考官，如果我遇到了题目中的情况我会采取如下做法。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第一点，我会在第一时间寻求其他同事的帮助，拉好警戒线，将人民群众隔离在安全区域，防止发生不必要的踩踏事故，尽可能地保障大家的安全，稳定好现场的局面。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第二点，立刻联系周边其他执勤交警。现在正值下班高峰期，所以要立刻联系周围执勤交警前来现场，做好现场交通的疏导工作，防止因为下班高峰期造成严重拥堵，甚至发生交通事故。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16935" y="17570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第六个问题</a:t>
            </a:r>
            <a:r>
              <a:rPr lang="en-US" altLang="zh-CN"/>
              <a:t> </a:t>
            </a:r>
            <a:r>
              <a:rPr lang="zh-CN" altLang="en-US"/>
              <a:t>阻挠阻碍类怎么答？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【例】你是一名执勤交警，正在对一名无证载客摩的司机进行劝导执法，他却突然倒地不起，扬言要轻生，引来许多围观群众，此时正值下班高峰期，请问你会怎么办？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</a:rPr>
              <a:t>（接上页）</a:t>
            </a:r>
            <a:endParaRPr 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</a:rPr>
              <a:t>第三点，沟通劝说。将这个摩的司机转移到安全区域，转移到路边。一方面，要让该名执法对象了解他触犯了什么样的法律法规，应该受到什么样的处罚，另一方面，政策攻心。告知该名执法对象，如果现在不配合我们的执法，将会触犯更严重的法规，如妨害公务罪、扰乱社会治安罪。让他形成心理压力，从而配合我们的工作。如果此时，经过我们的沟通劝说，执法对象仍拒绝配合的话，可采取强制措施进行执法。</a:t>
            </a:r>
            <a:endParaRPr 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endParaRPr 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16935" y="17570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第六个问题</a:t>
            </a:r>
            <a:r>
              <a:rPr lang="en-US" altLang="zh-CN"/>
              <a:t> </a:t>
            </a:r>
            <a:r>
              <a:rPr lang="zh-CN" altLang="en-US"/>
              <a:t>阻挠阻碍类怎么答？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【例】你是一名执勤交警，正在对一名无证载客摩的司机进行劝导执法，他却突然倒地不起，扬言要轻生，引来许多围观群众，此时正值下班高峰期，请问你会怎么办？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</a:rPr>
              <a:t>第四点，做出处理。按照执法的要求，对于执法对象作出相应的处罚，并进行最终的批评教育。</a:t>
            </a:r>
            <a:endParaRPr 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</a:rPr>
              <a:t>第五点，做好总结预防，面向所有的围观的群众进行宣传，一是要对于所有的围观群众表示感谢，感谢大家对我们执法人员工作的监督。二是要向所有的围观群众说清楚，对于大家录制的视频可以上传，但必须全面上传，不可断章取义，否则将会承担法律责任。</a:t>
            </a:r>
            <a:endParaRPr 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总结：</a:t>
            </a:r>
            <a:endParaRPr lang="zh-CN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r>
              <a:rPr lang="zh-CN" altLang="zh-CN" sz="2000" dirty="0">
                <a:solidFill>
                  <a:srgbClr val="FF0000"/>
                </a:solidFill>
                <a:sym typeface="+mn-ea"/>
              </a:rPr>
              <a:t>解决办法：稳定局面—解释劝说—适当强制—总结预防</a:t>
            </a:r>
            <a:endParaRPr 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16935" y="17570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总结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endParaRPr 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16935" y="17570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766445" y="1338580"/>
            <a:ext cx="10594975" cy="51104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一、内容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（一）认真审题，找出题目中的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身份、矛盾、限制条件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（二）回答应急应变类试题时，应尽可能多的提出解决方法，即“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穷尽一切对策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（三）处理比较复杂的突发事件时要注意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轻重缓急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排序。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（四）答题中涉及化解主体矛盾的内容，可以参考人际沟通模块的答题思路。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（五）一定要结合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工作实务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!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总结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endParaRPr 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16935" y="17570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766445" y="1338580"/>
            <a:ext cx="10594975" cy="51104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anose="05000000000000000000" pitchFamily="2" charset="2"/>
              <a:buNone/>
            </a:pP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808990" y="1456055"/>
            <a:ext cx="9986010" cy="4688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二、语言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（一）答题时，需用一些词语体现出来处理问题的及时性、紧迫性，比如：用“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迅速、立即、马上、第一时间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”等词语来体现反应及时。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（二）答题时，可用恰当的语言来凸显答题原则。比如：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沉着冷静、以大局为重、保障人民群众的生命财产安全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练习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endParaRPr 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16935" y="17570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766445" y="1338580"/>
            <a:ext cx="10594975" cy="51104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Wingdings" panose="05000000000000000000" pitchFamily="2" charset="2"/>
              <a:buNone/>
            </a:pP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808990" y="1456055"/>
            <a:ext cx="9986010" cy="4688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【练】你是一名执勤交警，一名男子因酒驾被查，这时，他的母亲突然向你下跪求情，造成交通拥堵，你会怎么办？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【练】你是你们单位官方网站的负责人，有群众反映官网上有错别字，引起了舆论的关注，你怎么办？【2022年7月24日呼伦贝尔事业编面试真题】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【练】在领导即将检査你单位的时候，突然有一位群众上访，导致周边的群众围观。这时作为负责人，你怎么处理？【2022年8月22日奈曼事业单位面试真题（第一批）第二题】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445635" y="928370"/>
            <a:ext cx="2851785" cy="768350"/>
          </a:xfrm>
        </p:spPr>
        <p:txBody>
          <a:bodyPr wrap="square"/>
          <a:p>
            <a:r>
              <a:rPr lang="zh-CN" sz="44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成公寄语</a:t>
            </a:r>
            <a:endParaRPr lang="zh-CN" sz="440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61560" y="2038985"/>
            <a:ext cx="6797675" cy="3752215"/>
          </a:xfrm>
        </p:spPr>
        <p:txBody>
          <a:bodyPr/>
          <a:p>
            <a:pPr indent="711200" algn="l">
              <a:lnSpc>
                <a:spcPct val="18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煎和熬都是变美味的方式，加油也是。人生没有白走的路，每一步都算数。在真正的运气到来之前，要做好两件事，第一个是坚持学习，积累知识。第二个是热爱生活，善待自己。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40000">
            <a:off x="1720215" y="3940175"/>
            <a:ext cx="3051175" cy="305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36315" y="1844675"/>
            <a:ext cx="6722110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r>
              <a:rPr lang="zh-CN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应急应变概述</a:t>
            </a:r>
            <a:endParaRPr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lang="zh-CN"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55" y="2371090"/>
            <a:ext cx="1190625" cy="11563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  <p:bldLst>
      <p:bldP spid="4" grpId="0"/>
      <p:bldP spid="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第一个问题</a:t>
            </a:r>
            <a:r>
              <a:rPr lang="en-US" altLang="zh-CN"/>
              <a:t> </a:t>
            </a:r>
            <a:r>
              <a:rPr lang="zh-CN" altLang="en-US"/>
              <a:t>什么是应急应变？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/>
            <a:r>
              <a:rPr lang="zh-CN" sz="2400" b="1">
                <a:sym typeface="+mn-ea"/>
              </a:rPr>
              <a:t>应变能力是指人们处于突发意外等压力情境下，能够迅速反应，抓住需要解决的问题，并寻求合适的方法，使事情得以妥善解决的能力。</a:t>
            </a:r>
            <a:endParaRPr lang="zh-CN" sz="2400" b="1">
              <a:sym typeface="+mn-ea"/>
            </a:endParaRPr>
          </a:p>
          <a:p>
            <a:pPr indent="914400" algn="l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举个例子：某天回家，你发现妻子和母亲在吵架，这时你怎么办？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举个例子：经典问题，女朋友和母亲落水，你先救谁？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再举个例子：妻子和母亲落水，你先救谁？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再再举个例子：有一次你去旅游，路遇一个枯井，枯井里有瘴气，里面有人，这时，你该怎么办？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第一个问题</a:t>
            </a:r>
            <a:r>
              <a:rPr lang="en-US" altLang="zh-CN"/>
              <a:t> </a:t>
            </a:r>
            <a:r>
              <a:rPr lang="zh-CN" altLang="en-US"/>
              <a:t>什么是应急应变？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48105"/>
            <a:ext cx="11392535" cy="4848225"/>
          </a:xfrm>
        </p:spPr>
        <p:txBody>
          <a:bodyPr/>
          <a:p>
            <a:pPr indent="914400" algn="l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芒果慕斯" panose="02010600010101010101" charset="-122"/>
                <a:ea typeface="芒果慕斯" panose="02010600010101010101" charset="-122"/>
                <a:cs typeface="微软雅黑" panose="020B0503020204020204" charset="-122"/>
                <a:sym typeface="+mn-ea"/>
              </a:rPr>
              <a:t>考察能力：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芒果慕斯" panose="02010600010101010101" charset="-122"/>
              <a:ea typeface="芒果慕斯" panose="02010600010101010101" charset="-122"/>
              <a:cs typeface="微软雅黑" panose="020B0503020204020204" charset="-122"/>
              <a:sym typeface="+mn-ea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一是考察考生解决问题的能力，即提对策的能力。面对突发事件与复杂情况，考生能否做到：及时应对、全面考虑、措施得当。</a:t>
            </a:r>
            <a:endParaRPr lang="zh-CN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</a:pPr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（提对策：</a:t>
            </a:r>
            <a:r>
              <a:rPr 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快、全、好</a:t>
            </a:r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endParaRPr lang="zh-CN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二是考察考生的心理素质与情绪稳定性。在有压力的环境下，考生能否做到：情绪稳定、头脑清醒、思维敏捷、反应快速。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应变能力是指人们处于突发意外等压力情境下，能够迅速反应，抓住需要解决的问题，并寻求合适的方法，使事情得以妥善解决的能力。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第一个问题</a:t>
            </a:r>
            <a:r>
              <a:rPr lang="en-US" altLang="zh-CN"/>
              <a:t> </a:t>
            </a:r>
            <a:r>
              <a:rPr lang="zh-CN" altLang="en-US"/>
              <a:t>什么是应急应变？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真题展示：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【例】你和家人在乘坐火车，在火车接轨处，有人抽烟，呛到了你的家人，你的家人一直在咳嗽。此时，你怎么办？（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2023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日锡盟）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【例】如果你是某单位的领导，有媒体报道称你单位的工作人员和前来办事的群众发生了争执，双方扭打在一起，造成了一定的舆论影响。你怎么办？（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2023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日锡盟）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【例】你是你们单位官方网站的负责人，有群众反映官网上有错别字，引起了舆论的关注，你怎么办？（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2022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24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日呼伦贝尔）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第一个问题</a:t>
            </a:r>
            <a:r>
              <a:rPr lang="en-US" altLang="zh-CN"/>
              <a:t> </a:t>
            </a:r>
            <a:r>
              <a:rPr lang="zh-CN" altLang="en-US"/>
              <a:t>什么是应急应变？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真题展示：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【例】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你是一名执法人员，你在执法过程中，发现有一家药店违法经营一些化妆品，但这家药店的老板是你领导的朋友，你怎么处理？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2022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25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日呼伦贝尔）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【例】某单位在开环境污染治理会时，某同事提出整治方案，遭到其他的同事言辞激烈地反对，该同事拍案而起，愤然离席，作为会议负责人，你怎么办？【2022年4月19日阿拉善盟事业单位面试题】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C9F754DE-2CAD-44b6-B708-469DEB6407EB-1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6625" y="2933700"/>
            <a:ext cx="4933315" cy="308927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第二个问题</a:t>
            </a:r>
            <a:r>
              <a:rPr lang="en-US" altLang="zh-CN"/>
              <a:t> </a:t>
            </a:r>
            <a:r>
              <a:rPr lang="zh-CN" altLang="en-US"/>
              <a:t>应急应变分成几类？怎么答？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在成公教育的体系中，我们将应急应变题目分成了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个小类，每类的答题思路有微小差异，但总体原则相同，今天的课程我们来逐一介绍一下，让大家对应急应变题目有一个全面的认识。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C9F754DE-2CAD-44b6-B708-469DEB6407EB-2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6625" y="2933700"/>
            <a:ext cx="4933315" cy="308927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第二个问题</a:t>
            </a:r>
            <a:r>
              <a:rPr lang="en-US" altLang="zh-CN"/>
              <a:t> </a:t>
            </a:r>
            <a:r>
              <a:rPr lang="zh-CN" altLang="en-US"/>
              <a:t>应急应变分成几类？怎么答？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914400" algn="l">
              <a:lnSpc>
                <a:spcPct val="15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总体答题思路：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>
              <a:lnSpc>
                <a:spcPct val="150000"/>
              </a:lnSpc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914400" algn="l"/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圆角矩形 7"/>
          <p:cNvSpPr/>
          <p:nvPr/>
        </p:nvSpPr>
        <p:spPr>
          <a:xfrm>
            <a:off x="1912316" y="2299599"/>
            <a:ext cx="1381038" cy="7833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</a:rPr>
              <a:t>明确</a:t>
            </a:r>
            <a:endParaRPr kumimoji="1"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</a:rPr>
              <a:t>工作目标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圆角矩形 7"/>
          <p:cNvSpPr/>
          <p:nvPr/>
        </p:nvSpPr>
        <p:spPr>
          <a:xfrm>
            <a:off x="3924851" y="2299599"/>
            <a:ext cx="1381038" cy="7833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</a:rPr>
              <a:t>解决当务之急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圆角矩形 7"/>
          <p:cNvSpPr/>
          <p:nvPr/>
        </p:nvSpPr>
        <p:spPr>
          <a:xfrm>
            <a:off x="5911444" y="2299598"/>
            <a:ext cx="1381038" cy="7833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处理</a:t>
            </a:r>
            <a:br>
              <a:rPr kumimoji="1" lang="en-US" altLang="zh-CN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</a:rPr>
              <a:t>根本</a:t>
            </a:r>
            <a:r>
              <a:rPr kumimoji="1"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问题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圆角矩形 7"/>
          <p:cNvSpPr/>
          <p:nvPr/>
        </p:nvSpPr>
        <p:spPr>
          <a:xfrm>
            <a:off x="7923979" y="2299598"/>
            <a:ext cx="1381038" cy="7833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</a:rPr>
              <a:t>进行</a:t>
            </a:r>
            <a:br>
              <a:rPr kumimoji="1" lang="en-US" altLang="zh-CN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</a:rPr>
              <a:t>总结预防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右箭头 11"/>
          <p:cNvSpPr/>
          <p:nvPr/>
        </p:nvSpPr>
        <p:spPr>
          <a:xfrm>
            <a:off x="3445650" y="2512179"/>
            <a:ext cx="354117" cy="35785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0" name="右箭头 12"/>
          <p:cNvSpPr/>
          <p:nvPr/>
        </p:nvSpPr>
        <p:spPr>
          <a:xfrm>
            <a:off x="5432243" y="2523942"/>
            <a:ext cx="354117" cy="35785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1" name="右箭头 13"/>
          <p:cNvSpPr/>
          <p:nvPr/>
        </p:nvSpPr>
        <p:spPr>
          <a:xfrm>
            <a:off x="7448131" y="2521266"/>
            <a:ext cx="354117" cy="35785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18" grpId="0" animBg="1"/>
      <p:bldP spid="22" grpId="0" animBg="1"/>
      <p:bldP spid="24" grpId="0" animBg="1"/>
      <p:bldP spid="25" grpId="0" animBg="1"/>
      <p:bldP spid="19" grpId="0" animBg="1"/>
      <p:bldP spid="20" grpId="0" animBg="1"/>
      <p:bldP spid="21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OWQxM2FiNzg3NWQ0MTQ3MGY3ODc0YzdmYmFjMDVlYmUifQ=="/>
  <p:tag name="KSO_WPP_MARK_KEY" val="a116edd8-0cda-4703-9825-30e2c43d4e99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TQxMDIzMTE3MTU4IiwKCSJHcm91cElkIiA6ICIyMjAwOTg2MzAiLAoJIkltYWdlIiA6ICJpVkJPUncwS0dnb0FBQUFOU1VoRVVnQUFBeVVBQUFINENBWUFBQUJVcTBKSEFBQUFDWEJJV1hNQUFBc1RBQUFMRXdFQW1wd1lBQUFnQUVsRVFWUjRuT3pkZTF4VWRmNC84TmN3RjI0REF6TU1jbE9RUzhoRndCVEQrNlhNcnJ0YmFsdHR0ZjBxdDdiZDd2Y3RjOXZLTG01YjJ1MjdiZXUyYlk4dFc5ZXQvZWFXWWlaZThJSVhrS3NnNHNoRkVBWVlIR2E0ekhCK2Y3aWNMOE53VTRIRERLL240ekVQNWx6bmZZejB2T1o4TGpKQkVBUVFFUkVSRVJHTkFwbE1KdXU5emtPS1FvaUlpSWlJaUxveGxCQVJFUkVSa2FRWVNvaUlpSWlJU0ZJTUpVUkVSRVJFSkNtR0VpSWlJaUlpa2hSRENSRVJFUkVSU1lxaGhJaUlpSWlJSk1WUVFrUkVSRVJFa21Jb0lTSWlJaUlpU1RHVUVCRVJFUkdScEJoS2lJaUlpSWhJVWd3bFJFUkVSRVFrS1lZU0lpSWlJaUtTRkVNSkVSRVJFUkZKaXFHRWlJaUlpSWdreFZCQ1JFUkVSRVNTWWlnaElpSWlJaUpKTVpRUUVSRVJFWkdrR0VxSWlJaUlpRWhTRENWRVJFUkVSQ1FwaGhJaUlpSWlJcElVUXdrUkVSRVJFVW1Lb1lTSWlJaUlpQ1RGVUVKRVJFUkVSSkppS0NFaUlpSWlJa2t4bEJBUkVSRVJrYVFZU29pSWlJaUlTRklNSlVSRVJFUkVKQ21HRWlJaUlpSWlraFJEQ1JFUkVSRVJTWXFoaElpSWlJaUlKTVZRUWtSRVJFUkVrbUlvSVNJaUlpSWlTVEdVRUJFUkVSR1JwQmhLaUlpSWlJaElVZ3dsUkVSRVJFUWtLWVlTSWlJaUlpS1NGRU1KRVJFUkVSRkppcUdFaUlpSWlJZ2t4VkJDUkVSRVJFU1NZaWdoSWlJaUlpSkpNWlFRRVJFUkVaR2tHRXFJaUlpSWlFaFNEQ1ZFUkVSRVJDUXBoaElpSWlJaUlwS1VRdW9DaUlpSWlHam9iRFliREFZRDZ1dnJZYlZhWWJmYnBTNkpSb0ZjTG9lM3R6ZjBlajBpSXlPaFVMalhiYnhNRUFSQjZpS0lpSWlJYUhDTmpZMG9LaXFDVHFkRFdGZ1kxR28xNUhLNTFHWFJLTERiN1RDYnphaXBxWUhSYUVSaVlpSzBXcTNVWlYwVW1Vd21jMXJIVUVKRVJFUTA5alUyTnFLd3NCREp5Y2tJREF5VXVoeVNVRk5URXdvS0NwQ1VsT1NTd2FTdlVNSStKVVJFUkVSam5NMW1RMUZSRVFNSkFRQUNBd09Sbkp5TW9xSWkyR3cycWNzWkZnd2xSRVJFUkdPY3dXQ0FUcWRqSUNGUllHQWdkRG9kREFhRDFLVU1DNFlTSWlJaW9qR3V2cjRlWVdGaFVwZEJZMHhZV0JnYUdocWtMbU5ZTUpRUUVSRVJqWEZXcXhWcXRWcnFNbWlNVWF2VnNGZ3NVcGN4TEJoS2lJaUlpTVk0dTkzT1ViYklpVnd1ZDVzaG9SbEtpSWlJaUloSVVnd2xSRVJFUkVRa0tZWVNJaUlpSWlLU0ZFTUpFUkVSRVJGSmlxR0VpSWlJaUlna3hWQkNSRVJFUkVTU1lpZ2hJaUlpSWlKSk1aUVFFUkVSRVpHa0dFcUlpSWlJaUVoU0RDVkVSRVJFUkNRcGhoSWlJaUlpSXBJVVF3a1JFUkVSRVVtS29ZU0lpSWlJaUNURlVFSkVSRVJFUkpKaUtDRWlJaUlpSWtreGxCQVJFUkVSa2FRWVNvaUlpSWpJcGRYVjFhR3BxVW5xTXVnU0tLUXVnSWlJaUloR1YwRkJBZmJ1M1l1MHREUk1uVG9WUGo0K1R2c1lqVVljUEhnUUZSVVZLQzh2UjJwcUt1NjY2NjRoZjBaaFlTR09IajJLTys2NFk5QjlpNHVMVVZKU2dvcUtDaGdNQnJ6MjJtdDkxdFNmdFd2WElpOHZENTZlbmxpMmJCbiszLy83Zi8zdXUzVHBVdkg5eXBVcnNYejU4aUYvRG8wY2hoSWlJaUtpY1diNzl1M1lzbVVMTm0zYUJMbGNqczgrK3d4QlFVRU8rOWp0ZHF4YnR3NTJ1eDBBVUZwYWlwdHV1Z2wrZm40RG52dnMyYlA0NktPUGtKV1ZCUUFJRHcvSG9rV0xCanhtMjdadCtPYWJiOFRsdkx3OHpKbzFhMGpYSWdnQ3lzcktBQUR0N2UzUWFEUUQ3dC9WMWVWdzdFQTZPanBRVTFNejRENHFsUW92dlBEQ2tHcnQ3ZVdYWDBaNGVQaEZIZXR1R0VxSWlJaUl4aEZCRUxCLy8zNXhPUzR1emltUUFFQndjRERtejUrUEgzNzRBUURRMXRhRy8vem5QL2pwVDM4NjRQbE5KaE4yNzk0dExyL3p6anRJU0VoQVNFaEl2OGZNbnovZklaUWNQbng0eUtHa3Fxb0tGb3RGWEk2T2poN1NjVU5SV1ZtSkJ4NTRZTUI5MXF4Wmc4ckt5b3M2ZjJkbjUwVWQ1NDRZU29pSWlJakdrYkt5TWhpTlJuSDVxcXV1d20yMzNkYm52bTF0YlE3TG4zNzZLYjc2NnFzKzkwMU1UTVNxVmFzUUZ4ZUhaY3VXNFIvLytBY0F3R0t4NE0wMzM4UmJiNzBGbVV6VzU3RXBLU253OS9kSFMwc0xnUE9oWktoS1Mwc2RsbU5qWTRkOExJMGREQ1ZFUkVSRTQ4ak9uVHZGOTBxbEVvc1dMY0o3NzcwM3BHTTdPanJRME5EUTU3Ym01bWJ4L2M5Ly9uUHMzcjBidGJXMUFJRDgvSHhzMnJRSksxYXN3SklsU3diOW5LcXFxbjczVzdod0laNS8vbmx4K2NpUkkrSjduVTZIbHBZV01kejBGQllXTnVqbkRvY3RXN1pBcFZJaEx5OFBUejc1cExnK016TVRBSVowL2VNUlF3a1JFUkhST0NFSWdrTW9tVHQzTHZ6OS9ZZjljenc5UGZITFgvNFNxMWV2QmdCTW16WU5HUmtady80NUFIRG8wQ0h4dmRGb3hNOS8vdk0rOStzT0JSY2lPam9hVzdac0FRQmNmLzMxNHZyWFgzOGRVNmRPQlFEVTE5ZGY4SG5KR1VNSkVSRVIwVGhSVUZEZ2NCTjl6VFhYQUxpNEcvYkJ6SjQ5RzB1WExzV01HVE93Y09IQ1lUOC9BSnc4ZVJLTmpZMlhmSjdkdTNjaklDQkFEQnJkWkRJWlZDcVYwLzRLaFVKYzMxK1ROTG93RENWRVJFUkU0OFIzMzMzbnNLelZhZ0VBdGJXMStNMXZmblBSNTEyL2ZqM1VhclhUK3A3Tmw3bzk5ZFJUQU00LzRlanVSQThBZDl4eEIwSkRRd2Y5cko0ZDV2ZnUzWHN4NVlwYVdscXdaczBhL1BEREQ5Qm9OUGpnZ3c4UUhCeDhTZWZzK1VTbEp6YmJHaGhEQ1JFUkVkRTRjTzdjT1llbVd6MTFkblplOUFoU0FNUmhnOXZhMm1DejJaeTJlM2w1UWFFNGY5dDU5ZFZYQXpnZkNIcUdrdG16WnlNdUxtN0lueWtJQXJadDJ5WXVwNldsWWUzYXRlSnlabVltM256elRRRG9kODZUdXJvNmNhUXdrOG1FMWF0WDQ1MTMzb0ducCtlUTY2RGh3VkJDUkVSRU5BNXMzYm9WSFIwZEkvb1pyNzMyR3JLenM1M1dQL0xJSTdqaGhoc2MxdldlSTBRdWwxL1FaK1hsNVlrZDZRSGc4c3N2ZDlqZXM1bGFmOE1SeDhYRklTNHVEaDk5OUJFQTRNU0pFMWkzYmgyZWZ2cnBDNnFscDBXTEZzSER3d05OVFUwT25mQ3Z2UEpLQU1EMzMzOS8wZWQyWnd3bFJFUkVSRzZ1czdNVC8vem5QL3ZkUG5IaXhCSHBWektRN3FjcjNlNi8vLzVCajltNGNhUFk1T3pycjc5MjJHWXdHQnlXVDU4K0xiNGZhSmpnNWN1WDQ4aVJJMktIK2N6TVRLU21wbUxwMHFVd21VeDl6dmplM1N4TnFWVGk0NDgvZHRyV1BmcFd6MUR5N0xQUEFtQW82UTlEQ1JFUkVaR2IrL2JiYi9zZHloY1l1VDRsQSttcm1kZGdsRW9sZ1BNZDNIdjNKemwyN0pqRGNuRnhzZmcrTVRHeDMzUEtaREk4OWRSVHVQZmVlMkUybXdFQTc3NzdMdUxqNHhFWUdIakJOZExGWVNnaElpSWl1a2lDSUtDam93T2RuWjNvNk9od2VtK3oyV0N6MldDMzIyRzMyL3Q5THdnQ0JFRkFWMWVYK0w3bkt5QWc0SkxxTENzckczRDdjUFVwdWZmZWU3Rml4UW9Bd0JOUFBJR3VycTUrajdtVVVMSng0MGFuNWwvMTlmVTRjZUlFWW1OalVWbFppWnFhR25GYlNrcktnT2ZWYXJXNC8vNzc4ZFpiYndFQUpreVljTkd6cmJPais4VmhLQ0VpSWlMcVFSQUV0TFcxRGVrMTJJMjFoNGNINUhJNUZBb0Y1SEs1dzNzZkh4OXhuVXdtYzNoNWVIZzRMUGZzTzNFeElpSWlMdW40b1pvMGFkS1E5MjF2YjNkWWZ1Q0JCNXc2bUcvZnZoMkZoWVhpY25jb1NVdEx3NDRkT3dDY0g1NjMrNy9EOXUzYkVSc2I2OUJFS2pRMEZCTW5UaHkwbm11dXVRYTdkKzlHYkd3czdyampEaWlWU2dpQ2dMLys5YThBNEREL3liUFBQb3VFaEFUSVpES25jRVFYaDZHRWlJaUl4aFZCRUdDMVd0SGEyZ3FMeGVMMDAyS3g5UGtOdjBxbGdwZVhGN3k4dktEVmF1SHA2UW1WU2dXVlNnV2xVdW4wWHFsVVhuRG43ZjVjYWlpSmpJd0VBRnh4eFJVNGNPQ0EwM1lwK3BSME41VUN6bmR5di9ubW01M20vQ2dzTEJSRFNYZkFBODZQNFBYRkYxK2dvYUVCVHozMUZGNTk5VlVBNXp2enIxaXhBdDk4ODQxNGp1NE81a1B4eWl1dk9OUWdrOG42bkFrK0tDaElYSC8yN05rK1EwOWJXNXREWi91Kzl1a09XY1JRUWtSRVJHNnFzN01UNTg2ZDYvUFZPM1I0ZVhuQng4Y0hnWUdCQ0E4UGg2K3ZMN3k5dmNVUTR1WGxCUThQRDRtdTVOS0ZoNGNEQUc2OTlkWStRNGtVenB3NUk3N1hhRFI5VGtMWWM3U3duamZ3Y3JrY3k1WXRnOGxrd3NLRkMvSDU1NS9qNU1tVE1Kdk5lUHp4eDJFeW1jVDl1aWVJSElxTG1RZ3hPRGdZR3pac2NGcWZsNWZuTUU5TFgvdlEvMkVvSVNJaUlwZlcxZFdGbHBZV21Fd21ORGMzbzdtNUdTMHRMV2hyYXhQM2tjbGs4UFgxaForZkh5Wk1tQUMxV2cxZlgxLzQrdnFLemFqY1dVaElDT2JQbjQrWW1KZyt0eGNYRitQaGh4Kys2UE52MnJRSkdvMW13SDBFUVVCcGFTbmk0K01CQUtkT25SSzNkWStvMVZ2UEpsNjlaMVpmdW5TcCtOL3RsbHR1d2V1dnZ3NEFEbjFKcnJ6eVNreVlNR0hvRjNLUmJybmxGcWQxdmZ1azlMWFB4SWtUeFg0czR4MURDUkVSRWJrTW04MkdwcVltTkRZMmlpR2twYVZGYk5mdjRlRUJqVWFEQ1JNbXdOL2ZIMzUrZnZEejg0TmFyWGJwSngyWFNxbFU0c0VISDVUczgrdnE2dkRFRTAvQTE5Y1hMNy84TXNyTHk4V25HUUFRRlJYVjUzRTlRMG52L2lZOWx4Y3ZYb3pObXplanRMVFVZZnZkZDk4OVBCZlFENVBKQklWQ2dhYW1wa0gzN1d1ZndZTGNlTUpRUWtSRVJHT1NJQWhvYVdsQlkyTWpqRVlqR2hzYkhRS0l0N2MzTkJvTlFrTkRvZEZvRUJBUUFEOC92NHRxZ2pNZTZIUTZXSzNXSWUzYjNjRytQOTJqZ2czVkYxOThBZUQvSmpIc1BiTjhhbXBxbjhmMWZObzEwQ3pyZ2lEQTE5ZlhZWjFDb2NEcDA2ZWgxK3VIWE9kUS9lTWYvOEQ3NzcrUFU2ZE80WjEzM2huMjg0OUhEQ1ZFUkVRMEp0anRkalEyTnFLK3ZoNzE5ZlZvYkd3VVIxVlNLcFhRYXJVSUR3K0hWcXNWTzVyVHlIajk5ZGVkWmtqdjZadHZ2c0c2ZGV2NjNkNWZhS210cmNXWk0yZXdkZXRXaC9YOURkbmJzek84dDdkM3Y1KzFmdjE2SEQxNjFHRjlhMnNybm52dU9menNaei9EaWhVcjRPUGowMis5QXpHWlRNakt5bkpZMTdOZmpsS3A3SE9RZ041OVNrWjdJQUZYdzFCQ1JFUkVrckRaYkRBYWpRNGhwTHNEZWtCQUFDSWpJNkhUNmFEVmFxRldxL2tFeElYVTFOVDBHVW9pSXlPeGNlTkdoNlpNa3lkUDduT0VLNlBSNk5BL3BQZVRFT0I4ZjZMMTY5ZGp5NVl0ZmRZaENBSSsrK3d6Yk42OEdkZGRkeDNtenAyTC8vem5QME1lOWVydmYvODdQdjMwVTZmWjUybjRNWlFRRVJIUnFCQUVBYzNOemFpdHJVVmRYUjBhR2hvZ0NBSmtNaGtDQWdJUUd4c0x2VjZQb0tBZ3AwN05OTHFlZWVhWlN6cCsrL2J0VHV0KzlLTWY0ZXFycjNaNGVnQUF5NWN2QndEODcvLytML0x5OHFCUW5MODlQWGJzbU1Nb2FiMkgxRFdielZpelpnMXljbkljMXQ5KysrMDRmdnc0RGg4K0xLNnpXQ3pZdEdrVE5tM2FCS1ZTaWRqWVdBUUZCWWtESGlnVUNuSENTN1BaREtQUmlBVUxGa0Fta3cwYVNCaFloZ2REQ1JFUkVZMlk5dloyMU5YVm9iYTJGclcxdFdMSFpYOS9mOFRGeFNFNE9CaEJRVUdjcjhITlhIbmxsZGk4ZVRNc0ZndTh2THp3N0xQUElqVTFGYi82MWE4YytvbG90Vm9zWHJ3WXdQaytJNzJiU2ZVMGJkbzA4WDErZmo1ZWUrMDFoM2xBQU9ET08rL0VYWGZkQlVFUThPV1hYK0x2Zi84N0xCYUx3ejZkblowb0xpNGU5Qm9lZSt3eFZGZFhPNjMzOGZIQmpCa3prSkdSZ1RmZmZCTVBQZlRRb09jQytwL1IvZGUvL2pWKy9PTWZEK2tjN295aGhJaUlpSWFWMVdwRlZWVVZxcXFxME5EUUFPQjh1L3NKRXlZZ0pDUUVJU0VoL2ZZUElQY1FFUkdCUng5OUZCOS8vREZlZnZsbFJFZEh3Mkt4SURFeDBhRkoxc3FWSzhVbkkwbEpTZjJlTHpFeEVmUG16Uk9YL2Z6ODBOcmFLaTdMWkRMY2NjY2R1T3V1dThUbG4vNzBwN2orK3V1eGVmTm1iTnUyRFhWMWRVT3VQekl5RWhNblRoU2YyQVVHQm1MT25EbVlPM2N1VWxOVHhacmZmUFBOSVorVEJzWlFRa1JFUkplc080aFVWbGJDYURRQ09IL2ptSkNRZ05EUVVHaTFXdllKY1NGdnZQSEdKWFYwQjRCRml4WWhJeU5EREtBK1BqNTQ1cGxuTUczYU5LeGJ0dzV6NXN6QlZWZGRKZTRmRmhZR3RWcU4xdFpXZUhwNmlwTlp6cGd4QTdmZmZydkQ3MDlVVkJTZWUrNDV2UGppaTFDcjFYajY2YWVSa1pIaFZJTmFyY1pkZDkyRnUrNjZDMlZsWmNqTnpVVkZSUVZxYW1yUTB0SUNpOFdDOXZaMmRIWjJvcU9qUSt3SE0zUG1UQURuSjBaOCsrMjNrWlNVMU9mdmIxQlEwSUIvQmtQQmdINGVRd2tSRVJGZEZJdkZJajRSNlE0aS92NytTRXhNeE1TSkUrSHY3eTl4aGRTYmg0ZUh3MGhYWGw1ZUFNNEhocDdyL2Z6OEJqeVBUcWR6MkwvN3lVRnZmZDF3WDMzMTFaZzhlVEpDUTBNZDFzdGtNbXpldkhuSTRUVWpJd09QUFBJSTB0UFRFUndjUE9qK2NYRnhpSXVMRzNBZlFSQmd0OXZGU1JsbE1obVNrNVA3M2Yvenp6OGZVcTAwT0psd0lZTk1FeEVSMGJqV0hVUXFLeXZSMk5nSTRQd0VjQkVSRVlpSWlHQVFHU0hidDI5M2VLcEExTTBWZnpka2ZTUlBQaWtoSWlLaUFiVzN0OE5nTURnRmtlVGtaRVJFUkF6NnJUb1IwV0FZU29pSWlLaFBEUTBOS0M4dlIxVlZGYnE2dWhBUUVNQWdRa1FqZ3FHRWlJaUlSSjJkblRoMTZoUk9uanlKbHBZV0tCUUtUSjQ4R2RIUjBRZ0lDSkM2UENKeVV3d2xSRVJFaE1iR1JwU1hsNk95c2hKMnV4MkJnWUdZUG4wNkprMmExRzhuWmlLaTRjSy9aWWlJaU1ZcG04MEdnOEdBa3lkUG9ybTVHWEs1SEpNbVRVSk1UQXdDQXdPbExvK0l4aEczQ0NYZGY2blcxOWZEYXJYQ2JyZExYUktOQXJsY0RtOXZiK2oxZWtSR1J2S2JQQ0tpSVdwcGFVRlpXUmxPbno0Tm04MEdqVWFEYWRPbUlUSXlrak9yRTVFa1hQNHVyckd4RVVWRlJkRHBkRWhJU0lCYXJSYkhsaWIzWnJmYllUYWJVVk5UZy8zNzl5TXhNUkZhclZicXNvaUl4cXltcGlZVUZ4ZWp1cm9hY3JrY0VSRVJpSW1KZ1U2bms3bzBJaHJuWERxVU5EWTJvckN3RU1uSnlYek1QQTdKNVhKb05CcG9OQm8wTlRXaG9LQUFTVWxKRENaRVJMMDBORFNndUxnWXRiVzFVQ3FWU0VoSVFGeGNIRHc5UGFVdWpZZ0lnQXVIRXB2TmhxS2lJZ1lTQWdBRUJnWWlPVGtaaFlXRnlNaklZRk11SWlJQWRYVjFLQzR1Um4xOVBWUXFGWktUa3hFYkc4c21Xa1EwNXJqc25adkJZSUJPcDJNZ0lWRmdZQ0IwT2gwTUJnTmlZbUtrTG9lSVNESTFOVFVvTGk1R1kyTWp2THk4a0pxYWl1am9hSDVoUTBSamxzdis3VlJmWDQrRWhBU3B5NkF4Sml3c0RDVWxKUXdsUkRUdUNJS0FxcW9xRkJjWHcyUXl3Y2ZIQjVkZmZqbWlvcUxZMTVLSXhqeVhEU1ZXcXhWcXRWcnFNbWlNVWF2VnNGZ3NVcGRCUkRTcXFxcXFVRkJRZ0hQbnpzSFB6dy9wNmVtWU5Ha1NQRHc4cEM2TmlHaElYRGFVMk8xMmZ2TkRUdVJ5T1llRUpxSnhvNm1wQ2JtNXVXaG9hSUNmbng4eU1qSVFFUkVCbVV3bWRXbEVSQmZFWlVNSkVSSFJlR1cxV3BHZm53K0R3UUNWU29WcDA2WWhPanFhVDBhSXlHVXhsQkFSRWJrSW04MkcwdEpTbEpTVVFCQUVYSGJaWlVoTVRPUm9XdU5BZDBzQXRoS2hudHpwZDRLaGhJaUlhSXdUQkFHblQ1OUdmbjQrckZZcndzUERrWktTd3I2VjQ0aTN0emZNWmpNMEdvM1VwZEFZWWphYjRlUGpJM1VadzRLaGhJaUlhQXhyYUdoQWJtNHVtcHFhRUJBUWdDdXV1QUo2dlY3cXNtaVU2ZlY2MU5UVU1KU1FnNXFhR2dRRkJVbGR4ckJnS0NFaUlocURyRllyY25OelVWVlZCUzh2TDZTbnB5TXlNcEtkMk1lcHlNaEk3TisvSDAxTlRaeWpqUUNjSCtqQ2FEUmkxcXhaVXBjeUxCaEtpSWlJeHBpS2lncms1ZVhCYnJjak1URVI4Zkh4blBod25GTW9GRWhNVEVSQlFRR1NrNU1aVE1hNXBxWW1GQlFVSUNrcGlYMUtpSWlJYUhpMXRyYmk4T0hEcUt1cmcwNm5RM3A2T3Z6OC9LUXVpOFlJclZhTHBLUWtGQllXUXFmVElTd3NER3ExMm0xdVNtbGdkcnNkWnJNWk5UVTFNQnFOU0VwS2dsYXJsYnFzWWNOUVFrUkVKREZCRUZCZVhvNzgvSHdJZ29DMHREVEV4c2F5cVJZNTBXcTF5TWpJZ01GZ1FFbEpDU3dXQytmbkdpZmtjamw4Zkh3UUZCU0VqSXdNdDN0NjZsNVhRMFJFNUdMT25UdUhRNGNPb2FHaEFjSEJ3Wmd4WXdaOGZYMmxMb3ZHTUlWQ2daaVlHTVRFeEVoZEN0R3dZU2doSWlLU2dDQUlPSDc4T0FvTEN5R1h5ekZqeGd4TW5qeFo2cktJaUNUQlVFSkVSRFRLVENZVGNuSnkwTlRVaE5EUVVFeWZQaDNlM3Q1U2wwVkVKQm1HRWlJaW9sRlVXbHFLL1B4OEtCUUtYSEhGRlpnMGFaTFVKUkVSU1k2aGhJaUlhQlIwZEhRZ0p5Y0hOVFUxQ0EwTlJYcDZPanc5UGFVdWk0aG9UR0FvSVNJaUdtR05qWTNZdDI4ZnJGWXJVbEpTY05sbGwzRmtMU0tpSGhoS2lJaUlSbEJwYVNtT0hUc0diMjl2TEZxMENEcWRUdXFTaUlqR0hJWVNJaUtpRWRDN3VkYk1tVE9oVXFta0xvdUlhRXhpS0NFaUlocG1iSzVGUkhSaEdFcEdTVjFkSGQ1NTV4MXgrYVdYWG5MNnhxeWlvZ0pyMXF3Umw1OTU1aG5FeHNhT1dvMUVSSFRweXNyS2NPellNWGg1ZWJHNUZoSFJFSTNyVUpLVmxZVzMzMzU3d0gxKzlyT2ZZZUhDaGFpc3JMeWdjMGRGUlVHcjFZckxWcXNWaHc0ZEVwZnRkcnZUTVVGQlFUaDE2cFM0ZlBMa3lRRkRpU0FJQUNCKyt6YWExek1ZczltTW0yNjY2WUkrQXdBMmJ0eDRRWjlEUkRSVzJPMTI1T1Rrb0xLeWtzMjFpSWd1MExnT0pUYWJEYTJ0clFQdTA5SFJnZXpzYkx6MzNuc1hkTzZubm5vS1YxOTk5UVVkNCtmbkI3MWVqL3I2ZWdCQVhsNGVRa0pDME5EUUFLUFJpSWFHQm9mM1JxTVJIMzMwRVNaT25EaHExMU5lWG80SEhuaGcwUDMvOWE5L1hkRDVpWWhjV1h0N08vYnUzUXVqMFlpa3BDUWtKaVpLWFJJUmtVc1oxNkZrS0JTS2tmMGpLaXdzeElFREIyQTBHdEhZMkFpejJTeHUyN1p0RzdadDJ6Ymc4V2ZQbmhWRHlWQ005UFgwNTg0Nzc0UmNMdTl6MnllZmZESzZ4UkFSRGFPV2xoYnMyYk1IVnFzVkdSa1pGL1IzTWhFUm5jZFEwa05tWmlZRVFjQ0tGU3RnTXBrQUFFbEpTU2d2THgreHp5d3ZMOGZubjM5K3djZXBWQ3JvOWZvK200RjFHNG5ya2NsazhQRHdBSEMrK1ZqUEptUURkZUs4OWRaYisyM0d3RkJDUks3cTdObXp5TTdPaG9lSEJ4WXVYTWorSTBSRUY0bWhwSmNUSjA2SU4vQyt2cjVJU0Vod3VvbmZzbVdMMHcyMnlXVEM4dVhMbmM3MzRJTVBvcXlzekduOWozNzBJd0RBcTYrKzZyQmVKcE9KTi9vQWtKaVlpQmt6WmlBb0tBZzZuUTRGQlFYNCt1dXZvZFBwOFBiYmIwT2owWXpxOVVSSFIyUHIxcTBBZ01jZWV3d0ZCUVVBZ04vOTduZkl5TWdROSt2NXhBY0Fyci8rK2dIckpDSnlOUlVWRlRoOCtERDgvUHd3ZCs1YytQcjZTbDBTRVpITFlpanBwV2RuOU9uVHAvZmI1R2k0eE1mSDQ0VVhYa0JRVUpBWVBGYXVYSW1xcWlvQWdGd3V4NTEzM29sang0N2hrMDgrUVg1K1BnREFZckZnMWFwVldMZHUzWUJQS0VicWV0cmIyMUZTVWlJdXMvMDBFWTBYZ2lBZ1B6OGZ4NDhmeDRRSkV6QnIxaXdvbFVxcHl5SWljbWtNSmIzazVPU0k3OVBUMDBmODh6UWFEUllzV09DdzdxcXJyaEtiTk9YbjUrT1h2L3dsVHB3NDRiQ1BqNDhQN3IvLy9rSEh2UitwNnpsNjlDaHNOaHNBWVBMa3lmRDM5eDl3L3ovKzhZLzkvcU45enozM0RGdGRSRVFqeVc2MzQ4Q0JBNml1cmtaMGREU21UWnNtTm1rbElxS0x4MURTZzhsa1FtRmhJWUR6emFobXpwelo1MzRYMGhScDllclY2T2pvUUhWMU5WYXRXaVd1LytDREQrRGw1ZVcwZjJkbkowSkNRaHpXOVF3a2VyMGU5OXh6RDNiczJJSFZxMWRqMmJKbHVQSEdHNkZXcTBmbGVycnQyTEZEZk4vZmVYdmFzMmZQaUQ5MUlpSWFTUjBkSGRpOWV6Y2FHeHVSbXBxS3l5NjdUT3FTaUlqY0JrTkpEOW5aMmVqcTZnSUF4TWJHRHN0OEdSTW1UQURnUEM5SlJFUUV2TDI5WVRLWmNPTEVDWlNXbHFLZ29BQjVlWGxvYjIvdjgxeUxGaTNDVTA4OWhjN09UcXhidHc1dGJXM1lzR0VEcGsyYmhpbFRwb3pLOVFEQXVYUG5rSjJkTFM1djNMZ1JHemR1RkpkdnYvMTJyRml4d3VHWXYvM3RiOFB5MlVSRVVtaHZiMGRXVmhiT25UdUgyYk5uSXp3OFhPcVNpSWpjQ2tOSkR6MXZ0RWRqSm5XTHhZSTc3N3dUVnF0MVNQdi84TU1QTUJnTWFHdHJRMXRiR3dBZ05EUVU4Zkh4ZmU0L1V0ZnpyMy85cTkvZ1JFVGticXhXSzdLeXNtQ3hXREJuemh5bnA5bEVSSFRwR0VwNm1EdDNMdmJ2M3cvZy9Cd2hWMTExRlZKU1VwejJlL2ZkZDUzNlI1ak5aano1NUpORC9xeC8vdk9mS0NrcHdaSWxTL0R2Zi85YlhDK1R5WkNRa0lDNWMrZGk1c3laK010Zi9vSzllL2VLMjArZVBPbHdudVhMbC9mYnIyUWtycWU1dWRscFlzU3dzREIwZFhXaHRyWldYS2RXcTVHWm1kbmY1WSs0NXVabTVPWGxpVU1ZWDhwUHVWd09oVUlCcFZMWjUwK3A1bjRob3BGbnNWaVFsWldGdHJZMnpKczNEM3E5WHVxU2lJamNFdSttZWxpNmRDa0tDZ3J3M1hmZndXNjM0NjIzM3NLR0RSdWM5b3VPanU1ekNOMitWRlZWb2F5c0RFZVBIblZZLzllLy9oV2VucDU0NTUxM1VGeGNqS1NrSkNRbkoyUHExS2tPemF4V3IxNk5yVnUzNHJQUFBrTmRYWjNET1diT25Ja2JicmhoVks5bnc0WU5Uc1A5cmwrL0hrMU5UVmk1Y3FXNDdvOS8vQ00yYmRyVWIyMERHYTR3MDlYVkJVRVErdjA1MExZTElaUEorZzB0UGQrclZDcDRlWGs1dkRoaUQ5SFlaVGFia1pXVmhjN09Uc3lmUDU5emtCQVJqU0NHa2w1V3JseUpuVHQzb3EydERUVTFOZGk1YytjbG5lK1paNTdCMmJObis5elcxZFdGMk5oWWZQREJCLzBlTDVQSmNNMDExMkRwMHFVb0t5dkR5Wk1uWVRhYk1YbnlaRngrK2VXRGpyNDEzTmN6Mkx3b1kwVkFRQUFXTFZwMDBjZjNEaXFkbloydzJXd09Qd2RiMTliVzVyRGNWOWp4OFBCd0NDbWVucDVPd2FWN1BRTU0wZWc1ZCs0Y3NyS3lZTGZic1dEQkFnUUdCa3BkRWhHUlcyTW82Y1hmM3grelo4OFdSNWZLenM1MmF2SjA4dVRKUHBzNzlVV2owZlFaU29LRGc1R1JrWUY3N3JrSGxaV1ZsMVR6UUU4V2h2dDZsaXhaZ2krKytHTFFtbEpTVWdhY2JSNkFRek93V2JObWphbDIydDNOdHJyMU54djloZWpvNkVCYld4dmEyOXZGZmtIZHIvYjJkbGl0VmpRMU5hR3RyYTNQQUtOUUtPRHI2K3Z3VXF2VjRudU9ia1kwUEV3bUUzYnQyZ1ZCRUxCdzRVS1grVEtHaU1pVk1aVDBJU1ltUnJ5SlAzNzh1Tk5OL0VNUFBUVGtjM1hQMzlGN3B2YVBQLzRZM3Q3ZW96Skh4M0JlejZSSmt4QVNFb0xHeGtaMGRIVDB1OStzV2JNd2E5YXNBYy9WTTVSY2Q5MTFEalBDdXlPVlNqV2tjQ01JZ3Zpa3BYZG9hVzF0aGRsc1JuMTlQVG83T3gyTzgvTHljZ2dwUFVPTGw1ZlhvRS9WaU9oOGY3U3NyQ3pJNVhJc1hMZ1FmbjUrVXBkRVJEUXVNSlQwSWdpQ09KczZjUDRmcUV1eGRPbFMzSHp6emZEMzk3K2dtLy9oTXR6WEE1d1BFQWFEQWQ5Ly8zMi8rd3pVSkswdi8vblBmM0RreUJFQTU0UGNIWGZjY1VrMXVqS1pUQ1lHbUlFbXBlem82RUJyYTZzWVZMcmZHNDFHbkQ1OTJpRUVlM2g0d00vUER4cU54dUhsNCtNekdwZEU1QkphV2xxUWxaVUZoVUtCQlFzVzlEbi9FeEVSalF5R2toNVdyVnFGNHVKaWgwN2VsOW9rcHJ0Znc2bFRwL3JjL3ZISEg0czNqL2wxTEU4QUFDQUFTVVJCVkE4Ly9EQktTMHNCQUhmZGRSZHV2LzEySER0MkRFOC8vYlM0LzNmZmZRY0FxSzZ1Um1obzZJQXpDWS9FOVFEQWJiZmRoai84NFE4RDd0TjdoSzdCN051M1Qzdy9ZY0tFY1IxS2hxbzd1UFRWMWwwUUJGZ3NGb2ZRMHRMU0lnYVdia3FsRXY3Ky9rNWhaVGlhcXhHNUVvdkZnbDI3ZHNIRHc0T0JoSWhJQWd3bFBVeVlNRUVjUXJkYlhGeWMwMzVidG16cGM3U3E1Y3VYWC9CbmRvY0ttODBHZzhFZ3JnOExDNE5jTG5jS0hkMmhZdE9tVGNqTnpjWE5OOStNcTYrK3VzOXZ2S1c0SGhvYlpES1oySVNyTjV2TmhwYVdGcGhNSnZGVlhWM3RNTnkwdDdlM0dGWUNBZ0tnMCtsNGswWnVxNzI5SGJ0MjdZTE5ac1BDaFF2NXUwNUVKQUdHa2g0bVQ1N3NzS3hTcVhEMzNYZWp2THg4eEQ5NzE2NWREaE1TOWpWRGUwOVdxeFZuenB6QisrKy9ENnZWaXR0dXU4MXBIeW12SnpNekU5bloyZmpkNzM0SHU5Mk91TGc0ckZ1M3pxRkQvWklsUzhUM0w3LzhzdHYzS1JrckZBb0Z0RnF0dzlEVHdQa2JzNTVCeFdReTRlVEprN0RaYkFETy8vN29kRHJ4cGRWcU9VY0x1VHlielliZHUzZkRZckZnL3Z6NUNBZ0lrTG9rSXFKeGlYY1VQWVNIaDBPbFVpRW9LQWdwS1NsWXRtd1pvcUtpaHVVbWZxQzVMODZjT1lNUFAveFFYSTZLaWtKNGVQaUE1ek1halE1MTkyVWtyNmVuL3A2b3BLV2xJUzR1RGlVbEpTZ3JLOFBISDMrTVgvN3lsOFA2MlRSOFBEMDlFUndjak9EZ1lIR2RJQWd3bTgwd0dvM2lxN2EyRm9JZ1FDYVR3ZC9mM3lHb3NGTXd1Uks3M1k2OWUvZWl1YmtaYytiTVFWQlFrTlFsRVJHTld3d2xQYVNscFdITGxpM2k4b2tUSjVDVGsrUFFCaDhBamh3NTR0UTN3Mkt4T0N4WFZGUWdKeWNIMDZkUGh5QUlUa0dnZXlTa2dvSUN2UHp5eXc0ZDBPKysrMjd4ZmU5dm9rdEtTdURyNjR1eXNqSngzYVJKazBidGV0TFQwL3Y4ckw3NCtQaGd6Wm8xZU9TUlIxQlRVNE9tcGliWWJEWW9GSXArKzlqUTJDS1R5ZURuNXdjL1B6OUVSVVVCT1AvTmNtTmpJNHhHSXhvYkd4MmFmcWxVS21pMVd1aDBPdWoxZXVoMHVnSDdQUkZKUlJBRUhEaHdBR2ZQbnNYTW1UTVJHaG9xZFVsRVJPTWFROGtBL3ZhM3Z5RTdPOXRwL2FwVnF3WTlkdE9tVGRpMGFST1NrcEpRV0Zqb3NFMmhVTUJtcytIRER6L0VWMTk5aGE2dUxuSGJqMzcwSTh5Wk0wZGM3djNOWGU4UnZMeTh2UG9OSlNOeFBYM05pUklXRm9hdXJpN1UxdFk2YmZQejg4TWJiN3lCNnVwcXJGcTFDaXRXcklCTUpuT2FCNFZ0dUYySFFxRndlcUppTnB2Rm9HSTBHbEZVVkFSQkVLQlFLS0RYNnpGaHdnUk1tREJod05IRWlFYlQ0Y09IVVYxZGpiUzBORVJHUmtwZERoSFJ1TWRRTXNLbVRKbmlGRXJpNHVKUVdWbUpMVnUyT0FTU0cyKzhFYi8rOWE4ZDlnME9Ea1pNVEV5L1RhNnV2UEpLeWIrSlhyOStQVnBiVzdGNjlXb0FjQm9OU3EvWFE2L1hRNlZTb2FXbHhlbDRyVmJiWndkOGNoMXF0UnBxdFZvTXlEYWJEZlgxOWFpcnE4UFpzMmVSbTVzTDRId0grdTZBRWh3Y0RDOHZMeW5McG5HcW9LQUFGUlVWU0VoSTROODlSRVJqQkVQSkNJdU9qblpZMW1xMWVQREJCekZseWhUODlyZS94ZlBQUHcrVlNvVUhIM3dRMTE1N3JkUHhNcGtNdi9uTmIvRFdXMitocEtSRURERXFsUW9MRml6QUF3ODhNQ3JYMGR2UGYvNXozSHp6elFBZ3puL3hwei85YWNCaklpTWpVVkJRQUxsY0RrOVBUL2o1K1dIS2xDbTQ2NjY3NE9ucE9ScGwweWhSS0JRSURRMFZtOFMwdGJXaHJxNE9kWFYxcUsydEZadnZhVFFhTWFUbzlYck9Tazhqem1Bd29MaTRHTkhSMFVoT1RwYTZIQ0lpK2krWk1GQVA3REZzKy9idHVPcXFxeTdwSEoyZG5RNTlKelFhemFXVzVjUnNOcU84dkJ5ZW5wN1FhRFFJQ1FseG1GbDcxNjVkaUkrUHg0UUpFd1k5bDgxbVEydHJLenc4UEtCV3E1MW02QjZONjNFRncvRzdRU09ycGFWRkRDbjE5Zld3Mld6dzhQQkFTRWdJd3NQREVSWVd4cmxTYU5nWmpVYnMzTGtUT3AwTzgrZlBsL3dwTXhIUmVDWHJmUk9MY2Y2a1JLbFVqdmlOdTFxdFJtcHFhci9iNTgrZlArUnpLUlNLQWVzZGplc2hHZzcrL3Y3dzkvZEhYRndjdXJxNllEUWFjZWJNR1ZSWFY2T21wZ1l5bVF6QndjRUlEdzlIZUhnNG0zblJKYk5hcmNqT3pvYTN0emRtelpyRlFFSkVOTWFNNjFCQ1JOTHo4UEFRK3gybHBLU0lremxXVlZYaHlKRWpPSExrQ0hRNkhTSWlJaEFlSHQ3bmhKQkVBK2tlK3RkbXMySCsvUGxzTGtwRU5BWXhsQkRSbUtMUmFLRFJhSkNZbUFpejJTd0dsTHk4UE9UbDVTRWdJQUFSRVJHSWlJamd2Q2cwSkRrNU9XaHFhc0tjT1hQNE5KbUlhSXhpS0NHaU1VdXRWaU0rUGg3eDhmR3dXcTJvcnE1R2RYVTFDZ3NMVVZCUUFKMU9oNmlvS0V5Y09CRktwVkxxY21rTUtpNHVSbVZsSlpLVGt4RVdGaVoxT1VSRTFBK0dFaUp5Q2Q3ZTNvaU5qVVZzYkN6YTI5dFJXVm1KVTZkTzRmRGh3OGpOelVWNGVEaWlvcUlRSEJ6c05BZ0VqVS9WMWRVb0tDakF4SWtUa1pDUUlIVTVSTVBHWnJQQllEQ2d2cjRlVnFzVmRydGQ2cEpvRk1qbGNuaDdlME92MXlNeU10SnBnbTFYNTE1WFEwVGpncWVucHhoUVRDWVRUcDA2QllQQmdOT25UOFBiMnh0UlVWR0lpb3JpcEp6aldFdExDdzRlUElqQXdFQ2twNmRMWFE3UnNHbHNiRVJSVVJGME9oMFNFaEtnVnFzNW5QbzRZYmZiWVRhYlVWTlRnLzM3OXlNeE1SRmFyVmJxc29ZTlF3a1J1VFNOUm9QVTFGUk1uVHBWbkFQbCtQSGpLQzR1UmxCUWtOaTh5OTIrVWFMKzJlMTI3TnUzRHg0ZUhwZzllelp2Mk1odE5EWTJvckN3RU1uSnlVNFRGWlA3azh2bFlyL0xwcVltRkJRVUlDa3B5VzJDQ2YrVkppSzM0T0hoZ2JDd01JU0ZoYUc5dlIyblQ1L0dxVk9uY09qUUllVG01bUx5NU1tSWk0dmo2RjNqUUc1dUxscGFXakIzN2x6NCtQaElYUTdSc0xEWmJDZ3FLbUlnSVFCQVlHQWdrcE9UVVZoWWlJeU1ETGY0NHMzMXI0Q0lxQmRQVDAvRXhjVWhMaTRPemMzTk9ISGlCTXJMeTFGV1ZvYXdzRERFeGNVaE9EaFk2akpwQkZSVlZlSGt5Wk80N0xMTEVCb2FLblU1Uk1QR1lEQkFwOU14a0pBb01EQVFPcDBPQm9NQk1URXhVcGR6eVRoN0ZCRzV0WUNBQU15WU1RTTMzSEFEa3BPVDBkallpS3lzTEd6YnRnMFZGUlhzSU9wR1dsdGJjZWpRSVdpMVdreWRPbFhxY29pR1ZYMTlQVWVRSXlkaFlXRm9hR2lRdW94aHdTY2xSRFF1ZUhwNklpRWhBZkh4OGFpcXFrSlpXUmtPSFRxRS9QeDhSRWRISXpZMmxqUEh1N0N1cmk0Y09IQUFBSkNSa2NFWjI4bnRXSzFXRHQ1QlR0UnFOU3dXaTlSbERBdUdFaUlhVnp3OFBEQnAwaVJNbWpRSlJxTVJaV1ZsS0NrcHdmSGp4ekZwMGlSeE5CdHlMWVdGaFRBYWpjakl5R0MvSVhKTGRydWRnemFRRTdsYzdqWlAvQmxLaUdqYzB1bDAwT2wwc0Znc1lyOFRnOEdBU1pNbUlURXhrZUhFUmRUVjFhR2twQVRSMGRHWU9IR2kxT1VRRWRGRllDZ2hvbkhQeDhjSEtTa3BtREpsQ2twTFMxRldWb2JUcDArTFQwNzgvUHlrTHBINjBkSFJnWU1IRDBLajBTQXRMVTNxY29pSTZDSXhsQkFSL1pkS3BVSnljakl1dSt3eWhoTVhjZlRvVVhSMGRHRCsvUGxzMmtKRTVNSmNOcFIwdDZIalAwTFVFMzhuYURqMEYwNG1UcHlJeE1SRWhwTXhvcWFtQnFkUG4wWlNVaEkwR28zVTVSQVIwU1Z3MlZEaTdlME5zOW5NZjRqSWdkbHM1bVJwTkd6NkNpZVZsWldJam81R1VsSVNQRDA5cFM1eDNPcm82TURodzRjUkVCQ0FLVk9tU0YwT0VSRmRJcGNOSlhxOUhqVTFOUXdsNUtDbXBnWkJRVUZTbDBGdXBtYzRLUzR1RnArY0pDWW1JalkybHNQUFNpQTNOeGZ0N2UyWU4yOGUvL3lKaU55QXkvNU5IaGtaQ2FQUmlLYW1KcWxMb1RHaXFha0pScU1SVVZGUlVwZENia3FsVWlFMU5SVkxseTZGWHE5SFhsNGV0bTdkaXBxYUdxbExHMWZPbkRrRGc4R0FoSVFFQkFRRVNGME9FUkVOQTVjTkpRcUZBb21KaVNnb0tHQXdJVFExTmFHZ29BQ0ppWW5zVTBJanpzL1BEM1Btek1HQ0JRc2dsOHV4ZCs5ZVpHVmxvYm01V2VyUzNGNW5aeWNPSHo0TWpVYURoSVFFcWNzaElxSmg0cktoQkFDMFdpMlNrcEpRV0ZpSTR1SmltRXdtdDVsQWhnWm50OXRoTXBsUVhGeU13c0pDSkNVbFFhdlZTbDBXalNQQndjRllzbVFKcGsrZkRwUEpoTXpNVEJ3NmRBanQ3ZTFTbCthMjh2THkwTmJXaHZUMGREYmJJaUp5SXk3YnA2U2JWcXRGUmtZR0RBWURTa3BLWUxGWUdFekdDYmxjRGg4Zkh3UUZCU0VqSXdNS2hjdi9PcE1Ma3NsazRxUjkzZjFOcXF1cmtacWF5cWFFdyt6czJiT29xS2pBbENsVEVCZ1lLSFU1UkVRMGpOemlMazZoVUNBbUpnWXhNVEZTbDBKRTQ1UlNxVVJLU2dvbVQ1Nk1RNGNPSVNjbkI2ZFBuOGIwNmRQaDYrc3JkWGt1cjZ1ckMwZVBIb1d2cnk4U0V4T2xMb2VJaUlZWm4zMFRFUTBqUHo4L0xGeTRFTk9uVDBkall5TzJidDJLMHRKU0NJSWdkV2t1cmJ5OEhDMHRMVWhMUzJPL01TSWlOK1FXVDBxSWlNYVM3aVpkb2FHaE9ITGtDUEx5OG5ENjlHbk1tREdEbzBWZGhMYTJOaFFXRmlJa0pBUmhZV0ZTbDBORVJDT0FUMHFJaUVhSXQ3YzM1c3laZzFtelpzRnF0V0w3OXUzSXo4OUhWMWVYMUtXNWxQejhmTmp0ZHFTbHBVbGRDaEVSalJBK0tTRWlHbUVSRVJFSURnN0dzV1BIVUZKU2d0cmFXbVJrWk1EUHowL3Ewc1k4bzlHSVU2ZE9ZY3FVS2Z6eklpSnlZM3hTUWtRMENsUXFGV2JNbUlHNWMrZkNhclVpTXpNVEZSVVZVcGMxcGdtQ2dLTkhqOExiMjV0emtoQVJ1VG1HRWlLaVVSUWFHb3Fycjc0YVFVRkJPSFRvRVBidDI0ZU9qZzZweXhxVEtpb3EwTlRVaE5UVVZBNzVUVVRrNWhoS2lJaEdtWmVYRitiTm00ZVVsQlJVVjFkajI3WnRxSyt2bDdxc01jVm1zNkdnb0FCNnZSNFRKMDZVdWh3aXQ5WFkySWlOR3pmaTlkZGZGOWVaVENiazUrZkRhclZlMHJuUG5EbURHMis4VVh3TlpzbVNKZUpyLy83OUYvMjVReDN0c0wyOUhVYWo4YUkvcDZLaUFtMXRiWVB1ZCtyVUtaak41b3YrblBHQ1h6MFJFVWxBSnBNaFBqNGV3Y0hCMkw5L1A3S3lzakJseWhRa0pTVkJKcE5KWFo3a1NrdEwwZDdlanBTVUZLbExJWEk3NWVYbHlNbkpRVTVPRGdvS0N0RFYxUVdaVElaZi9PSVgwR3ExK082NzcvRHh4eDlESnBQaDVwdHZ4Z01QUENBZXUydlhMbnp5eVNkTzV3d05EY1dycjc3cXNFNFFoQ0hkdEErM2wxNTZDVEtaREQvKzhZLzdIQ0REYkRiajMvLytOelp2M296bzZHaTgrZWFiRjNSK1FSQ3dhZE1tYk5pd0FkT21UY1BMTDcvYzcxRGw3ZTN0V0xWcUZjeG1NMjY1NVJiY2ROTk44UEx5dXFqcmNuY01KVVJFRWdvTURNU1NKVXR3OU9oUkZCY1h3MmcwWXRhc1dWQ3BWRktYSnBuMjluWWNQMzRjRVJFUjBHcTFVcGRENUhaNmhveHVnaUJnMzc1OXVQNzY2N0ZqeHc1eDNSVlhYT0d3WDJ0ckt5b3JLeS82czl2YjIzSDI3TmxCOTJ0b2FPajNjOExDd3ZvTkFhV2xwZGk3ZHk4QVlNK2VQWmd5WlFyV3IxL3Y4R1hQWTQ4OWhsT25UZ0VBamg0OWlvTUhEMkxtekpsRHZvWlhYbmtGdTNidEFnRGs1T1RncmJmZXd0TlBQOTNudnA5OTlobHFhMnNCQUJzMmJNQlhYMzJGano3NkNCcU5ac2lmTjE0d2xCQVJTVXloVUNBOVBSMUJRVUU0Y3VRSXRtL2Zqamx6NW96YmY3U0tpNHRodDl1Um5Kd3NkU2xFYms4bWt5RTJOaFpwYVdudzh2SkNUazRPVHA0OENRQUlEZzVHWUdDZ2VBTS9IRXBLU3ZEa2swOE91dCs2ZGV2NjNmYjN2LzhkZXIyK3oyMjluK0pNbXpiTjZlbnp6VGZmakQvODRRL2k4a2NmZllUTEw3OTh5SDNYYnJ6eFJ1emR1eGQydXgwQWtKbVppYUNnSU54enp6ME8rNVdWbFdIVHBrME82MWFzV0RGdS8yNGZERU1KRWRFWU1YbnlaUGo3K3lNN094czdkdXpBekprekVSNGVMblZabzZxMXRSWGw1ZVdZUEhreWh3QW1HbUVUSmt6QWh4OStDRDgvUDVoTUppeGZ2dHhoKzltelo3Rnk1VXFIZFptWm1iajIybXZGNVNWTGxveEtyVU94YytkTzVPVGtpTXMrUGo1WXNXS0YwMzVMbHk3RmwxOStpYXFxS2dDQXdXREFKNTk4Z3Z2dXUyOUluNU9XbG9hVksxZmlmLzduZjhSMW4zLytPZExUMHpGMTZsUUFRRWRIQjk1NDR3M1liRFp4bjJ1dnZkYnB6NWorRDBNSkVkRVlvdFBwY05WVlZ5RTdPeHZaMmRsSVRFeEVZbUxpdU9sblVsaFlDSmxNaHNURVJLbExJWEo3S3BWcVJNTC9WMTk5aFlLQ0FrUkVSRGlzMzdWckYyYlBubzBOR3piMGVWelBKdzJQUFBJSVVsTlRuZllKRFEzdDg0bEdTMHNMM252dlBZZDFLMWFzNlBQNlBEdzhjTys5OStLbGwxNFMxMzM1NVpmSXlNam85d2x0WGw2ZXczSnNiQ3lpbzZOeDh1Ukp5R1F5M0hUVFRlanE2aEwzKy83NzcyRXdHTVQ5OVhvOUZpeFk0SFNlK1BoNDlqSDVMNFlTSXFJeHh0dmJHd3NYTHNTUkkwZFFWRlNFNXVabVhISEZGVzQvTEs3SlpJTEJZTUNVS1ZQZzdlMHRkVGxFYnErcHFVbHNKcFdXbG9hZi9PUW4rT3FycndDY2IrSTBiZHEwUG8vNzlOTlAwZFRVMU85NUR4NDhpSnljSEN4Y3VOQmgvY3N2djR5cFU2Y2lQejkvME5yNmE3NjFZY01HcHhINUJFSEEyclZyWVRLWnhIV1JrWkc0OWRaYit6My8zTGx6a1pHUklZN3lKUWdDWG4zMVZiejc3cnNJQ2dweTJuK2dKbWVDSUdEejVzM1l2SGx6di92VTE5ZmoyV2VmZFZyL3B6LzlDVkZSVWYwZU41NjQ5Nzl3UkVRdVNpNlhJejA5SFFFQkFjakx5OE9PSFRzd2I5NDh0NzVaTHlnb2dGS3BSSHg4dk5TbEVJMExack1aMzN6ekRRREExOWNYWjg2Y0FRQ0VoNGNqUER3Y3ExYXRBZ0E4L3ZqakRrMjJkdTdjT1dCbjkrcnFhdkU4dlNVa0pBd3BsRnlJdi96bEx3NURDTXRrTWp6KytPT0RmcEh6OE1NUDQ5aXhZN0JZTEFET2Q2NWZ0V29WM243N2JUNjlrQUJEQ1JIUkdCWVhGK2ZRejJUKy9QbHUyZGVpdWJrWk5UVTFTRTVPSHRjamp4RkpwYVdsUmV5UGtaS1NnaE1uVG9qYmlvdUxvVktwNE9IaGdVV0xGZzE0SHB2TmhycTZPZ0RPb2VUKysrOUhmSHk4VTRmd2J0ZGNjNDM0L25lLysxMi9JMklKZ2lBMmFjM016TVRubjMvdXNIM0ZpaFVPVFVEcjYrdjc3Qml2MSt0eC8vMzM0KzIzM3hiWG5UaHhBaSs5OUJKKys5dmZ3dFBUYzZCTHBXSEdVRUpFTk1aTm1EQUJDeGN1eE83ZHU4VW5KdTQyVkc1eGNUR1VTaVZpWTJPbExvVm8zSmc0Y2FMWXY2T21wZ2JmZnZzdEFJZy91MzM3N2JmNDl0dHZvVlFxc1dqUklvYytJYjA3dWhzTUJuRlVxdDdOckpZdlh6N2tqdkV2dnZoaXY5dm16WnVIRjE5OEVabVptVmk3ZHEzRHRzc3Z2eHozM251dnVGeGRYWTM3N3JzUHljbkpXTEZpQmRMVDB4MzY2RjEzM1hYSXo4L0g5dTNieFhXSERoM0NjODg5aDFkZWVRVStQajRBem9lZndUejg4TU1vTGk0V2w3ZHUzUW9QRDg1VFBsVDhreUlpY2dHQmdZRll2SGd4bEVvbGR1N2NLWTU3N3c3T25UdUhxcW9xeE1iR1FxbFVTbDBPRVYyQzdpY3NlcjBlL3Y3K0kvWTVCUVVGV0x0MnJjUHM3U0VoSVhqaGhSY2Nnc0NmL3ZRbjJHdzI1T2JtNHZubm44Y1RUenpoTk9QN280OCtpdWpvYUlkMStmbjVPSERnd0FYVjFIT2tMUUFNSkJlSVQwcUlpRnlFV3EzRzRzV0xzWHYzYnV6WnN3ZnA2ZW1Jakl5VXVxeExWbEpTQXJsY2pyaTRPS2xMSVJwWGVuWjBuekZqaHNQVGdHKy8vVmFjeTZOM241S0JPcnAzaDVLWW1KZyt0Ly8xcjMrOTVMcTl2THdRR0JpSTJiTm5peE1sYXJWYXJGbXp4cUY1NitIRGg4WHQzWDc4NHg4N2pXYm82ZW1KVjE1NUJZODk5cGpZOU95QkJ4NFl0S2xhYjkxUGlBQ01teEVUaHhORENSR1JDL0h5OHNMQ2hRdVJuWjJOZ3djUG9xT2p3NlZ2NWkwV0N3d0dBMkpqWTlsK204WThRUkRRMWRXRnJxNHUyTzEyOFgzdjVkN2J1by90ZmcyMDNOKzJrZEN6bzN2M3o3Nzg0UTkvRUFOS1ptYm1nQjNkcDB5Wmd2bno1NHZ6ZGZRV0ZoWjJTWE9idlAvKyt3Z0xDd01BL09ZM3Y4RVRUenlCMnRwYXJGMjcxcUc1V0VkSEI5NTk5MTJIWStmTm00Y0ZDeGIwZVY2OVhvL2YvLzczZVB6eHgzSGRkZGRoMmJKbDRyYUxxVmNRaENFZmw1S1NncmZlZXV1Q1A4UGRNSlFRRWJrWXBWS0plZlBtWWYvKy9jak56UVVBbHcwbXg0OGZoMHdtNDRoYk5HeTZ1cnJRMmRtSnpzNU8yR3kyUGw5MnU3M2ZiVDIzZDRlTDdwOGpGUTZHSWpBd1VMTFB2aEJYWG5rbHJyenlTZ0RuKzZtTUpKVktoWmRlZWdrdExTMllOR21TdzdiUFB2dE1IQVVNQURRYURSNSsrR0Z4MldLeG9MS3kwdUh2bnBDUUVIejQ0WWVjY1YwaURDVkVSQzdJdzhOREhHTS9OemNYTXBuTTVUcUp0N1cxb2FLaUFwR1JrVzQ5MURGZE9FRVEwTjdlam82T0RuUjBkS0N6czlQcGZYL3JlcmZySDRoQ29SQmZjcmtjQ29VQ1NxVVMzdDdlNGpvUER3L3gxWFA1UXJaMU4rV1J5V1RpcStmeVFOdTZsNy8vL3Z2aC9DTUc0TmpSUFRjM0Z5VWxKZUsyNDhlUFk4K2VQUURPeituUjgrWjlvSTd1RitxZWUrNUJTRWpJZ1B1c1diT20zMjFhcmRacDRJK3lzako4K2VXWER1c2VmL3h4QkFRRUFBRDI3dDJMOTk5L0g2MnRyWGp2dmZjY25yQXdrRWlIb1lTSXlFWDFEQ1pIang0RkFKY0tKaWRPbklEZGJzZVVLVk9rTG9WR2djMW1RM3Q3TzlyYTJnYjkyZEhSTWVDNWxFb2xsRW9sVkNvVmxFb2wxR3ExdzNMM3o1NmhvMmZ3Nkg3UGR2Ly9KeTB0RFdscGFlTHl0OTkrSzRhU21UTm5PdlFwR1U0eE1UR1lQSG55c0ozUFpyTmg3ZHExRHYwN3JyMzJXc3llUFJ2QStXWnFQU2RtWEwxNk5kNTc3ejF4bEsyKy9QNzN2eC8wYy8vNHh6K2lyS3pNWVYxSVNNaUFreTUyVTZ2VmcrNHpIakNVRUJHNXNPNWdzbS9mUHBjS0puYTdIZVhsNVFnUEQrYy95QzVPRUFSWXJWYnhaYkZZSE42M3RiV2hyYTNONFNheEo1VktCUzh2TDNoNmVzTGYzeC9Cd2NIdzlQUVVYMzJGRFlZSjkvSDg4ODhQNi9rMmJOaUFpb29LY1huaXhJbDQ4TUVIeGVVbFM1Ymc2NisveHFsVHB3QUFsWldWV0x0MkxWYXZYdDN2T1ZOVFV3Zjh6UHo4ZklkNVhiclYxdGFpcHFabXhBS2R1MkVvSVNKeWNSNGVIcGcxYTVZWVREdzhQSnlHdHh4cktpc3JYYjZUL25qUjBkRUJzOW1NMXRaV3A4Qmh0VnJSMXRibTFOZWl1d21VdDdjMzlIcTlHRHE2ZjNhLzc1NlFqMFplUjBjSHJyLytlb2QxbFpXVlEycCsxYk9qZTMrNnp6V1UrVHhHeXVIRGg3RnAweVp4MmRQVEV5KysrS0xEN095ZW5wNVl0V29WSG56d1FiUzN0d01BOXV6Wmd5KysrQUszM25yckJYOW1mWDA5WG52dE5ZZi9CeFFLaGRpTThMMzMza05FUkVTL0hmL3AvekNVRUJHNWdlNWdrcDJkamNPSEQ4UFQwOU5wTnVXeHBLeXNEQnFOcHM5WmxtbDBkWFYxd1dLeG9MVzFWUXdmUGQ5M2RuWTY3SzlVS3VIajR3TnZiMjhFQkFTSTRhTjduYmUzTitlYm9TRjcvLzMzY2RsbGx3MjR6MUNDVTExZEhkYXNXZU1RRGg1KytHRkVSVVU1N1R0cDBpUTgrT0NERGpPNS8rVXZmMEZDUXNLZ1QwVjZxcXFxd3ZQUFA0LzYrbnB4M1p3NWN6Qmx5aFQ4K2M5L0JuQStERDczM0hONDZxbW4raDM1aTg1aktDRWljaFBkd1dUbnpwMDRjT0FBRml4WUFKMU9KM1ZaVGhvYUd0RGMzSXdaTTJaSVhjcTRZckZZY083Y09iUzB0T0RjdVhNNGQrNmMrUFNqNTQyY1hDNkhXcTJHcjY4djlIcTkrTjdYMXhjK1BqNVFLSGpyUU1QblY3LzYxU1dmdzJReTRmbm5uMGRMUzR1NGJzV0tGYmo2NnFzZDl1dnE2aEw3TGwxKytlVklURXhFVVZHUnVPMk5OOTdBUng5OU5LUW1wWm1abVdKbitXNUJRVUY0OU5GSG9WYXJzWGZ2WG5IZ2dQYjJkcnp5eWl2WXUzY3Y3cnZ2UGdRSEIxL3lOYnNqL3MxQ1JPUkc1SEk1NXM2ZGl4MDdkbURQbmoxWXZIaXh3MlJpWTBGWldSbFVLcFhURUo1MDZRUkJnTmxzRm9OSFMwdUwrTDducUZTZW5wN3c4L09EWHE4WEEwZDMrT2paMUlYY2gwcWw2cmRwVldGaEliWnQyNGFpb2lLc1g3Kyt6OUh3UHYvOGMremJ0dy9wNmVsSVQwOUhmSHo4bU9qYlUxVlZoWmRlZWdrR2c4RmgvZTdkdTdGejUwNkgwZGtHRzVtdHZyNGU3N3p6RGw1NDRZVis5eWtxS3NLZi8veG5IRHQyekdHOVdxM0dLNis4SW83dzllS0xMK0xSUngvRjJiTm54WDErK09FSDdObXpCd3NXTE1CMTExMkg1T1RrTWZGbk9GWXdsQkFSdVJsUFQwL01uejhmTzNic3dPN2R1N0Y0OGVJeGM2TnBzVmhRWFYyTitQaDR5T1Z5cWN0eGFXMXRiV2h1YmhaZkpwTUpack5abkt3UEFIeDlmZUh2N3crOVhnOS9mMy80K2ZuQjM5OGZLcFZLd3NwcExDZ3ZMMGRXVmhaKytPRUgxTmJXaXVzLy9mUlQzSC8vL1E3N05qVTE0ZlBQUDRmVmFrVnhjVEUrL2ZSVCtQdjdZOGFNR1pnOWV6YlMwOU1ISEwxcUlLKysrdXFBbzI5MWRIVGc3cnZ2RnBkNzkwRXFMUzBWTzYzMzFQT2FMa1JXVmhhdXVPSUtoeVpqN2UzdDJMdDNMLzc5NzMranNMRFE2Umk5WG85WFhubkZvUytmWHEvSDJyVnI4ZHh6enpuTTE5TFoyWW50MjdkaisvYnRDQXdNeE9XWFg0NzA5SFJ4YnBmeGpLR0VpTWdOK2ZyNll1N2N1ZGk1Y3lkMjc5Nk5SWXNXallsbU4rWGw1UURPRHdOS1F5TUlBczZkT3dlVHllUVFRdHJhMnNSOTFHbzFBZ0lDRUJFUklZWVBQejgvQmo4U0NZS0FJMGVPSUNjbkI5bloyVGh6NWt5ZisvM3JYLy9DZGRkZDV6QjN4eGRmZkFHcjFlcXdYMHRMQzNiczJJRWRPM1pBcVZSaTJyUnBtRHQzN2dXUE5CVVFFT0RRdDJ6ZHVuWG82T2lBcDZjbkZBb0ZTa3RMSGZidjNTUjF3WUlGMkxCaEErcnE2aTdvY3dmeTNudnZZZXJVcVFnSkNZSEZZc0c5OTk2TGhvYUdQdmVkT1hNbW5uenl5VDRudHd3TEM4UDc3NytQdDk1NlN4eGV1YWVtcGliODhNTVB1T3FxcTRhdGRsY20vYjlRUkVRMElnSURBekZyMWl6czJiTUhCdzhlRk1mcGw0b2dDRGgxNmhSQ1EwTXYrbHZWOGNCc05zTm9OS0t4c1JHTmpZMHdtVXppY0xweXVSd2FqUVpoWVdFSUNBaEFRRUFBTkJyTm1BaWNOTGJKWkRKa1ptYjJPd21qcDZjbkZpeFlnQnR1dU1FaGtBREF5cFVyTVhQbVRPemR1eGZaMmRrd0dvME8yenM3TzNIdzRFRllyZFpMSHY3V1lyRmd4NDRkZlc1TFMwdHp1dm1YeStWWXRtd1pQdmpnQXdDQWo0OFAvUHo4eE1FWHVsODlsM3R2VTZsVWVPMjExMkF5bVFEQW9YTzhqNDhQSG5yb0lmejJ0NzkxNkh1bDFXcHgzMzMzRGRvSlg2MVdZL1hxMWRpN2R5LysvT2MvbzdLeTBtSDdBdzg4d1A1MS84Vy94WWlJM0ZoSVNBaFNVMU9SbTV1TDR1SmlKQ1FrU0ZiTG1UTm4wTmJXTnF3VHBibTZqbzRPTVh4MEI1SHVpUU1WQ2dXMFdpMWlZMlBGQU9MbjU4YzI2SFRSSG43NFlSUVVGRGc4VllpT2pzWTExMXlESlV1VzlOdkJXNkZRWVByMDZaZytmVG9lZXVnaGxKU1VZTStlUGRpMWE1ZERNNm1oenU3ZTg2YS9kMVBDbEpRVTdOaXhBeDRlSHVMY05QNysva2hOVGNXOTk5N2I1L211dSs0NlJFUkVJQzR1VHV6VGNhRis4WXRmNE8yMzM4WWRkOXlCMjI2N3phR1oyT3paczNITExiZGc0OGFOQ0FnSXdMSmx5L0NUbi96a2dwckZ6cGt6QjdObno4YStmZnV3WmNzV0hEbHlCSXNYTDhaTk45MTBVZlc2STVuUWUzQnhJaUlYWXJGMzRPdXFIQncwbmtCdFd6UGE3SjJESDBUa29yemtTb1I0QldDbUxoWS9qa2lIajV4OVE4YUw3ZHUzRDBzem55TkhqdUNOTjk3QTRzV0xzV1RKa2t1ZWszUENtUUFBSUFCSlJFRlUwK2o0OGVQWXRXc1hEaHc0Z1BYcjF6czhCUlVFd1dGSTZiSGNsMGtRQkZSV1Z2WTdBSWZkYnNlZVBYc3dlL2JzWVJueXVyVzFWUXhkbDJxNGZqZEdrNnlQYjFjWVNvaklaZVUxRy9CKzZWYlV0N2NNdmpPUm05RjcrdU5YbHkxRmFrQ2sxS1hRS0JqT0cwOUJFUGpFelkyNFN5amhOS3BFNUpMeW1nMzRiZjQvR0VobzNLcHZiOEZ2OC8rQlk4Mm5wUzZGWEF3RENZMUZEQ1ZFNUhJczlnNjhYN3BWNmpLSXhvVDNTcitEeGQ0aGRSbEVSSmVFb1lTSVhNN1hWVGw4UWtMMFgvWHRMZmk2S2tmcU1vaUlMZ2xEQ1JHNW5JUEdFMUtYUURTbThQOEpJbkoxRENWRTVISnEyNXFsTG9Gb1RPSC9FMFRrNnR4aW5oS2J6UWFEd1lENitucFlyVlp4a2lseWIzSzVITjdlM3REcjlZaU1qT1RrWWVNSWgvMGxjc1QvSjRqSTFibjhYVnhqWXlPS2lvcWcwK21Ra0pBQXRWb051Vnd1ZFZrMEN1eDJPOHhtTTJwcWFyQi8vMzRrSmlaQ3E5VktYUllSRVJFUlhTQ1hEaVdOalkwb0xDeEVjbkl5QWdNRHBTNkhScGxjTG9kR280RkdvMEZUVXhNS0NncVFsSlRFWUVKRVJFVGtZbHkyVDRuTlprTlJVUkVEQ1FFQUFnTURrWnljaktLaUl0aHNOcW5MSVNJaUlxSUw0TEtoeEdBd1FLZlRNWkNRS0RBd0VEcWREZ2FEUWVwU2lJaUlpT2dDdUd3b3FhK3ZSMWhZbU5SbDBCZ1RGaGFHaG9ZR3Fjc2dJaUlpb2d2Z3NxSEVhclZDclZaTFhRYU5NV3ExR2hhTFJlb3lpSWlJaU9nQ3VHd29zZHZ0SEdXTG5NamxjZzRKVFVSRVJPUmlYRGFVRUJFUkVSR1JlMkFvSVNJaUlocmoyQktBK3VKT0xZY1lTb2lJaUlqR09HOXZiNWpOWnFuTG9ESEdiRGJEeDhkSDZqS0dCVU1KRVJFUjBSaW4xK3RSVTFNamRSazB4dFRVMUNBb0tFanFNb1lGUXdrUkVSSFJHQmNaR1FtajBZaW1waWFwUzZFeG9xbXBDVWFqRVZGUlVWS1hNaXdZU29pSWlJakdPSVZDZ2NURVJCUVVGRENZRUpxYW1sQlFVSURFeEVTMzZWT2lrTG9BSWlJaUlocWNWcXRGVWxJU0Nnc0xvZFBwRUJZV0JyVmE3VFkzcFRRd3U5ME9zOW1NbXBvYUdJMUdKQ1VsUWF2VlNsM1dzR0VvSVNJaUluSVJXcTBXR1JrWk1CZ01LQ2twZ2NWaTRhaGM0NFJjTG9lUGp3K0Nnb0tRa1pFQmhjSzlidVBkNjJxSWlJaUkzSnhDb1VCTVRBeGlZbUtrTG9WbzJMQlBDUkVSRVJFUlNZcWhoSWlJaUlpSUpNVlFRa1JFUkVSRWttSW9JU0lpSWlJaVNUR1UwUDluNzc3am02N3pQNEMvTXB1a2FkTWtiVlBhZE5HVzBqMmdneWw3aUlvS2Q1Nm9oM280NFU1UlZGdy9QSVFURkZ6bm5lTVV2VHNVOVVRVVBUa0IyV0JiS0tOMDB0Sk45MjZhdEptL1AwSy9ORTI2UnpyZXo4ZWpENVB2K0h6ZlgrejR2dlA1dkQ4ZlFnZ2hoQkJDN0lxU0VrSUlJWVFRUW9oZFVWSkNDQ0c5Sk9ZSzhIdi8yWml2aUJqMHRtT2svZ2lUS01GbkQvOU03VU41WDUyNU9UZ2pUS0ljdFBaRVhBY0VPM3YyZUJ5YnhRS0hOZmgvOGtSY0J6aHlIY0Jtc1FhOWJVSUlHVTlvblJJeUlDYVRDU3o2WTB6R2lkdVZjYmhER1k4Mm93N1p6ZGR3VFYwM0tPMEdPVTNBaTJGM2dNTmk0NzByLzhNdmxlbUQwbTV2RGRWOWRiYlNPeEdyL0daQWE5Ump3NFhkS0ZYWERyak4xZjQzWVpGSEpQSlZWWGp1NHVmUW0yd3ZJdmY1dEQ5QndPRmhUY3FIcUcxckh2QjEyMzBjL3dpRUhENmV1YkFiZWFxS1FXdVhFRUxHRzBwS2JQajY2NitSazVNRGtVZ0VSMGRIeko4L0gwRkJRUU51OTQwMzNtQmVyMXk1RXY3Ky9sYkh2UGZlZTlCb05BQ0FCUXNXSUNZbXBsL1hxcXVyd3llZmZJTEZpeGNqSWlLaXo0bERkblkyR2hvYW1QZUppWWsyajN2NjZhZGhNcG1RbUppSU9YUG1RS0ZRV0IxVFZsWUdrOGtFTHk4dmkrMHFsUW9sSlNVSUNRbnBVMnlFMk10WHhXY1FKdytBajhnVmZ3eGFndWN2N1lFSnBnRzFLZUk2WUgzd01uQlliSnlveWhyMmhBUVltdnV5NVhoVkp1N3dqb2VJdzhmVGsyL0JNeGQyZDVsRTlFYVl4QnNMUFNKaEF2QmwwZWwrdCtYRUUyS0ZNZ0ZjTmhzZlh6M1NwM1BiZTE4R2NoK0VFRUlvS2JHU2taR0Jqei8rR0NhVCtRK3lqNDhQSG5qZ2dVRnArK0RCZzh6ck9YUG0yRXhLamh3NWd1Wm04NmQ0d2NIQi9VNUt2djMyV3h3OGVCQUhEeDZFcDZjbjNuNzdiVWlsMGw2ZnYydlhMbHk0Y0lGNWYralFJYXRqU2twS2NQbnlaUUJBZW5vNmdvT0RiU1lsbjMzMkdZNGVQWW9KRXlaZzJiSmxtRHAxS25idTNJbTh2RHp3K1h4OC9mWFhFSWxFL2JoTFFvYVh6bWpBKzdrSDhaZW9WVkFiMmlEbUNkQ3MwL1M3UFI2Ymd4ZENiOGNFb1FzQVlMWjdDR2E3OTV5ay96MzNaeHlxdU56djYzWTIyUGZWbGVxMkpueVdmd3lQQnkyQ0UxY0FQN0ViOHByNzE3dmd5SFhBRThGTHdRS3dyelFGWit1dUFnQmtmREh1VU1aamQrRkp0QmwxM2JZaDVQQnhxOWNVTEZmR1FjVGh3d1RnVkhVMnNwdktlaDFIKzdBdG8ybndremhDQ0JsUEtDbnBRS1ZTNGZYWFgyY1NFZ0FvTGk3R0xiZmMwdU81WDMzMUZXUXkyYURHMDk5aFVjM056ZmpoaHgrWTkzNStmbjFLU0hxcjR6WEN3OE1SSFIxdGRVeHJheXZPbkRrREFDZ3ZMMGRyYXl2YzNkMlJuNThQazhtRXRyWTJIRDkrSEV1WExoMzArQWpwaTMyek52VHArQmlwUC82VnVMYkg0MUxyOHJFbDQxdXI3UndXRzA4RjM0SXdpVGRhRFRyVWFyc2ZVaVRpT0VES2R3UUFHUHJ3QUR6VTk4VmpjL0gxakNmN2RBMEFrRHM0NFkzb2UzdDkvTHJVWFJiRHloNFBXZ3czQjJkY2Jpakc1NFdubU8xUEJ0K01DQmNmQU1BbitiWjdQZHdjbkxITU14WUxQU0lnNGpvQUFBcGFxdkJOY1RKeW1zcjdkQjhjRmdjQW9LT2VFa0lJR1JCS1NxNHpHbzNZdW5VcnlzcDYvd25aVU9pWUVQVTNLZG03ZHkvVWFqVUFnTXZsNHBGSEhyRTY1dkhISDJkZVIwVkYyVHltT3hxTnhxTG5aL1hxMVRhUE8zSGlCTnJhMnBqM2MrYk1nWk9URTZLaW9uRCsvSGtBNWw2ZEpVdVdVRzBLR1RjRUhCNmVEVm1PR0trZjZyVXQrSFA2ZjFEVVV0UGw4ZTRDQ1Y0Si93MEE0SERGWlJ5dnloeXVVSHZCaE9xMnBtNlBjSE53QmdDYngzVzNyeU9EMGNpOHZzdG5PcWE3VGtLWnBoNnZaKzJId1hSajM5OXlmOGFic2F1eHpDc0daMnB5a05WMHphS2RQd1l0UVlTTEQ5UERrZDFVaG05S2twQmFsOS90OVczaHNOaG8vNjJsTjFKU1FnZ2hBMEZKeVhWLy9ldGZjZTdjT2VhOVFxRUFuOCszZWF4V3EwVmxaU1h6M3N2TEMyS3gyT2F4RFEwTkZnL2w3ZXJyNjVrMm5KeWNtQ0ZieGc1L2VGVXFsY1YxMmttbDBpNWphMnhzeExmZjN2aFVkc1dLRmZEMHRKNlpKamMzbDNudDV1Wm1zNjN1SERod0FDMHRMUURNU1UxMGREUSsvZlJUaU1WaXpKa3pCMjV1YmpDWlRQanFxNitZYzhMQ3d1RHI2d3NBV0xac0daT1VGQllXNHBkZmZzR0NCUXY2SEFjaGc2M3pKL0tEVGM0WFkyUG83UWgwOGtCaFN6WCtrckd2MndkeVAwYzN2QnkrQWxLK0dQOHVPSUZ2UzFQNmRkMmh1aStkMFlDSFV6N3E5cGoyM3BxMTUzWkJaOVF6Mnp2MnN2VFVCbUFlS3JYS2R5WldlQ2RBcFcvRmxveHZvZEszTXZ0WkFGcjBiZmkrOUN6dTlwMkJ0Wk1XNDhuVWYxclVlMFJKZldFd0dYR2lLaHMvbHAxSGJ2T05ucEY3L1diaGVGVW1TcTRYNEFzNWZNZ2NiUDl1QndBKzY4YWZVSGVCTS9pYzN2OUpiZEMyb0VWdi9iZUJFRUxHSzBwS0FIend3UWY0OGNjZm1mY3hNVEhZdm4xN2w1L2NiOXUyalVrV1JDSVJObS9lM0dXUzhOWmJiekhEbHpycVdQUytidDA2dlBmZWUxYkhmUExKSi9qa2swOXNubXRycUJRQTdONjlteW1VbDh2bHVPZWVlOURZMklqdDI3Zmo5dHR2UjN4OHZNM3ora0tyMWVJLy8va1A4LzdCQng5RWVYazV2dnp5U3hpTlJ2empILy9BOXUzYjBkemNqT0xpWXVhNDVjdVhNNjluekpnQk56YzNWRmRYQXpEWHNFeWJOZzJPam80RGpvK1FrU3BXNm84bmdtK0dNMDhJbzhrRVAwYzNmQlQvY0svUHY4OS9OdTd6bjIxejN4MG5kd3hXbUFNV0tQWUFnSDdOUmpWQktJV003NGlNeGxLcmZYUGN3N0RDT3dFQTBLaFY0NUdBQlhEa09jQ1JJNENZNndBeFR3QVdidnplOWhMS2NKdHlLcjR0U1dhMjdTdE53ZjVycVdqUXRsaTBMZUR3c01JN0FTdThFL0M3MCsrZ3phaERqTlFQejRUYzFxdTR0MFQrcmsvMytYN3VRUnlzU092VE9ZUVFNcGFONjZURVpETGgvZmZmeDc1OSs1aHRDb1VDTDc3NFlwY0p5YzgvLzR4ZmZ2a0ZnSGw0MWJQUFBnc2ZINTloaWJjbmhZV0ZGblVlanp6eUNJUkNJWGJ0Mm9Xelo4L2k3Tm16Q0FvS3dzNmRPd2QwblcrLy9SWTFOZWFoSmpObXpFQm9hQ2gyN3R6SjlQSUVCZ1lpT0RnWUR6MzBFSE9PcDZjblpzKys4VERGNFhDd2F0VXF2UFBPT3dDQTZ1cHF2UFBPTzNqaGhSY0dGQnNoUThtSko4Uzlmck1RN09TSjllZi9hWE9HcWpDSkVsd1dCNWxOcGRCMUdOSWo1UER4aDRCNWNPWUo4V3ZORmVRMGwyR2hSK1NBWS9JU0RyeVdiU0QzMWRrRW9SUXZoOThKRG91RDllZi8yZU93ckk3Y0JSSzhIbjBQK0d3dXRtWjhpN1NHWW92OUtiVjUwQmtONExFNThCTEo0Q1V5Mzd2QlpFU3pUb09TbGxvMDZ6Vm8xcldpU2EvQmJMY1EvTVk3MFdLNDIzL0xMbGdsSkFDWWVoMlZ2clhIQXZuQm9PM1FZMFFJSVdRY0p5VTZuUTdidG0zRGlSTW5MTFpYVmxaaTVjcVZ2V3JEWkRMaGxWZGVzZG8rRkVYdkhiSFoxZ3VBNlhRNnZQNzY2ekFZekE4TFU2Wk13ZHk1YzFGVVZHU1JxUGo3KzBNb0ZQYjcyaVVsSmRpOWV6ZnozdDNkSFY5ODhZWEY3RnlQUHZvb1B2dnNNMVJWVlRIYlZxOWVEUTZIWTlIV3pUZmZqTysrK3c1RlJVVUFnS05IajJMeTVNbTQ4ODQ3K3gwZklZUEJoU2ZDRExmSjBCaTBPTkpoaWw2dFFZLzVpbkJ3V0d3RU9DbHN6aHgxaHpJZVUyUVRjYkcrRUg5Ty80YlpyakZvOGZ5bFBVaVFCK0xROVUvSXZ5ODlaM1YrWC9XbGtIMG83c3VpZmI0ak5vV3ZoRE5QaENPVjZYMUtTQUNncXJVUi95dS9pSlhlaVhneDdFNXNUdCtMak1ZU1pyOUszNG8zc3ZhRHcyS2pRZGVDUnAwR2pUbzExRjBNZzZwc2JjUnlyNmx3NWdxWlJLdXJ4U2tuQ0tUTU9lM08xRnpwc1FmcW40bVB3NWtud2t0cFg5cnMzZWxzUjh4OUNCQXJvS1VhRkVJSXNUQnVreEtEd1lENit2b2h2ODdhdFd1WktZVTc5aHc4OGNRVENBOFBCMkFlWmhVVkZRV2owV2hSY0w1bXpSb2tKQ1NncXFvS0w3NzRJclBkVmkvT1YxOTlaVkVuVWxCUWdIdnZ2UmROVFUxTW91TGs1SVNISCs3OVVCRmIwdFBUTFdwa092WXlBY0MwYWROUVgxK1A3Nzc3anRrMmVmSmt6SjA3MTZvdE5wdU5KNTk4RWs4OTlSUlQ0UC9CQng5QUxCWmowYUpGQTRxVGtJR1k1aGFNTlFIelVLeXVzWGg0YnpQcVVOQlNoVUN4QnlKZGZLMGUzamtzTnNJazNnQ0FTdzFGVnUwMjZkUk1RbUlQUTNWZmdEa2hlU1g4TjFBSUpFaXR5OGZmY3cvYVBLNG5ueGVlQWdzc3JQQk93RXRoZDJMVDVhOXhwVVBkUi92VXY3M3h3N1Z6T0ZXZGphcldSdFMyTlVNcGttT3hSeFMrS1VteXFET1I4Y1c0MDlzOHRMV29wYnJYN2JNQWlMbm1EM21hZWptRk1vOXQvbkNHZWtvSUljVFN1RTFLQkFJQnRtN2RpcWVmZmhwY0xoY2VIaDdNbWh1ZHRROVZBZ0NoVUdoVjk2RFZhdEhVWlBzVFFYZDNkNXZiRlFvRi9QejhtUGRPVGs3TWpGbnRsRW9sL1B6OHdPUHhlcnlmOWdTblhWMmRkVUhyd3c4L0RJbEUwbU5iM1prK2ZUcmVmdnR0aTRMOGRod09CNHNYTDhacnI3M0dKQmtjRGdmcjE2L3ZjamhjZUhnNGZ2ZTczMkhQbmowQXpMMVBCUVVGQTRxUmtJRTZYNWNQQk15SGo4Z1ZYa0lacm1sdS9EemxOSlVoVU95Qk1JblNvbFlCQUlLY1BDRGdtSDllejlkMy8zMzhiTWh0OEhGMEhmemd1ekZVOTZVUVNQRG5pTjlDSVpBZ3U2a01iMlQ5WURFalZsL3RMandKTG91RDVjcXBlRGw4QlY2NHRJY3BQaGR3ZU5nei9ZbGV0OVhlMDNHeU9odDMrODdBY3VWVUxGZE90WG1zd1dURTRUNnMvK0xJRlRDemVQVjJYWmYybnByaEdDSkdDQ0dqeWJoTlNnQnpndkg2NjY5REtCUmFEUzNxYU9IQ2hjenJaY3VXV1UyZmUvcjBhWnZEdVBxcWMxTFNsMkZXVVZGUmtNbGtURExDNS9PaDFXcVovZEhSMFZpeVpNbUFZNVJJSkpnM2J4N3E2K3Noa1Vody9QaHhwaWZtbGx0dVFXU2s1Umg1ZzhIUTUrbUdPLzU3RXpMc1RPWWhQTmZVZGZBU3laQWdEN1NZOFNxN3FRekxQR014MmRrTExMQXM2aS9hMThlb2FXdEdjVGRUL0FMbStvbkJxQWZwdFNHNkw0VkFnbTFScStEQ2Q4U1Y1bks4bXY3Tm9EeHcvN1BnR0p4NVFzeFZoT0hsOEJYNDQ3bFByZHJON2pUZGJ6czJpNDFKVGhNc3R1MHRTWWJHb0VXY0xBQXl2aGdkNnVIUlp0Q2hYTk9BQStVWHJhWVE3bzZuMER6a1MyYzBvRW5meTU0U0Z2V1VFRUtJTGVNNktibjk5dHY3Zk03MzMzK1BBd2NPV0d6VDZ5My91RHp3d0FOZ3NWaHdkSFRFNTU5L2JyT2QydHBhbkRoeEFncUZBaTB0TFRoMjdKalZFS2V1cGhrMjJWZzRqY1ZpWWN1V0xYQjBkSVNibXh0ZWUrMDFuRHg1RWdEZzRPQ0E5ZXZYOS9vZWUvTGNjODhCTUEvZE9uTEV2RGlabzZNajdydnZQamc1T1dIT25EbjQrZWVmKzl5dVFDREFoQWtUTUhIaXhBSEhxTlZxMGREUTBLZHpiUDI3MGpuMnYwWi96K2tMTHV2R2h4THRpK0NsMXVmRFN5UkRuRHpBNHVFOTUvcHEzeUlPSDc2T3JpanNNTnduUnVwdlByY1hhMTVzdVBEdlFZbTl1NXFTNGJpdnF0Wkc3Q3ROd1RUWFNYZzE0MXVvRFZxclkxNU9NMDhOM25rdEQ3MVJqMmN1N0xZNkhnQk1NSzg1d21kemtWU2JhelBSZVNudEs1czlNbzVjQit5ZTlrZUxiV3VERmdNQVhzM1kyMjJoZmwvNFh1L3B1cWFwNi9XSzdnN1hlNXkwQmtwS0NDR2tvM0dkbExTdnM5RVhPcDBPT2wzM253SjI3dkZvYW1wQ1RrNk94YmIyR2JEdXV1c3UvUFRUVDJodWJtWWU4TnNwRkFvQTFqVWt0b1pPQVVCUVVCQUE0T0RCZzB4Q0FwaUhiZGxhcTJRZ3FxdXI4ZW1ubnpMdjc3NzdibVpvMk5LbFMzSDU4bVdvMWVvK0pRYlBQUE9NelNMKy9taHNiTVR4NDhjSHBTMHlBbmtNYm5QY0R0OTM3ZXRvbks4cndHMWVVeEhzN0Fsbm5wQ3BHYWh1YTBLVFRnMW5uZ2hCVGhPWWgzZEhyZ09DbmN3L1ozMnBleGhLdzNGZkpnRDdyNlZpLzdWVUFNQjdVeDhjY053YXZSYlBYTndOZzhtSUhkay85SHhDTDh4VmhBRUFQcnA2R0RwWUp5VnVEczVZNFoyQXZTWEp2UzdRbjNUOTM2VjlhRmx2MFBBdFFnaXhiVnduSmNOaDY5YXRPSGJzV0pmN3Yvbm1HMmI0VThjQ2NwRkl4RHprZHg1YTF0Mm54dm41K1hqMzNYZVo5N0d4c2JqMTFsdDdIYS9CWU1ENTgrZFJYbDdlNVRGR294SGJ0MjluMWtOUktCVE1qRm1OalkzdzkvZG5wZ2crY3VTSXhWb3JIMzc0SVFRQ0FRQWdNek1UMjdkdlovWXBGQW9FQndmM090YnV1TGk0WU02Y09kMGUwNWNWNUlmcTJKRVN4MmlMK1l2ejcvZTZ6ZDV3NHQ0WUtxbTZQcE5UUm1NcFdnMDZDRGc4UkV2OWNLSXFpem1tV0YyTGNJbjU0YjI5Y0QzS3hROXNGZ3V0QmgzU3VpZ0diemZYUFF3cmZCSUc5UjVzR2U3N0FnWm5pdUt1WnRQcTdKdVpUdzM0V2k1OFI2ejBUc0RpQ1ZIZ3NqaVE4RVRZbnZWOWorZXh3RUtjUEFBQWNMblQxTVZkbjJOZU1CSXdEeGtqaEJCeXc3aE9TanBPWTl1ZGpqVU9LMWV1N0xHbXBPT1V3Sys5OWxxWDdmSjRQRHp4eEJOSVNVbXhtcHFZeldZalB6OGZFeWRPdEVwS3V1b3BxYXFxd2tzdnZjUWtOeEtKQkk4OTloank4L05SVVZHQnlzcEtlSHQ3SXk0dXpxcTl0TFEwSEQxNkZDZFBua1JqWTZPdDVobWZmZllaTGwyNlpISCtJNDg4Z3FxcUtyUzF0V0hIamgySWlvcGk3ckVkbjgrM0dKcFZWbFptOWU4eFdIZzhYcjlXcWlmamt6UFAvUERlYXRBeFBRcDZrd0U1VFdXSWt2b2lSdXB2K2ZEZVVvTndpVGNDeEFwbVc2ek1QTVRwWWtOaGo4T0R4RHpCc05TVERQZDlBVGNLeTkwY25QSHVsQWVnTmVydzlJVi9vNmF0dWR2eklseDg4R0xZSFhCZzgvQmoyZmxlM2QvQmlqU2JIOUp3MlJ6TVY0VGJPT01HVDZFVU4zdkdZSUZIQkJ6WTV0ODlGYTBOdU5oUUNCWmdZNlVXUzdFeWYwaDRJZ0E5VDJyUVRzRGhNNlVzR3VvcElZUVFDK002S1JrT0xpNHVOcmMvL3ZqaldMWnNHZmg4UGhZdlhveGZmdmtGMjdadFkvYXJWQ3BtT3VIT2hkK2RhMWdBOHhDeEo1NTR3bUttc01iR1JvdHBpQUh6R2lLVEowKzIySmFVbElTa3BLUmUzOU81YzVacks3U3Z5dDdPMWZYR2pFSWQ0NUZLcFJiSGRiNFBQcC9mNnhnSUdVd0tnZm5udEtyTk1pRlBieXhCbE5RWDBTNitGdHVMMWVidmF4OUhPVGdzTm93bUUrSms1b1E3dVNZWFBmbmhXaXArdUQ3Y3lSWlBvUlF2aE4yQlgydXU0UFBDVTkyMjFWMU55WERmVjBmVmJVMzR2T2drL2pCeEhwNFB2UjB2WC82Nnl4NlFPRmtBbmc2NUJRNXNIbzVYWmVMTG90Tzl1c1pIZVllN3JDbnBLaW1KbGZwamdVY0VvcVgrVElLUXI2ckN2dElVbktuSjZWVnRDQXZBS3Q4WkFNeTlKTFU5SkZ6dGhKd2J2K05hYmRUZUVFTEllRVpKQ2N5TDluMzAwVWU5T3ZhLy8vMnYxWENzanJOY2RSWVVGSVNWSzFjaUlTRUJ6enp6RExOZHFWUmFQSVRibXYxTHI5ZmpILy80QjA2ZHNud28wZWwwMEdnMEZyTnpPVHM3OTJxMkxwbE1ackdlU1gvRXhzWjIyNGF6c3pQenVuMWh4UFpyZDlRNUtYRndjQmhRWElUMGwvTDZ5dUJsYXN1MWk5S3ZMOXpud25lRWo2TXJNL05VKzFvV3JRWWRYQjJjNE9yZ0RHZWVDSHFUQVNrOTFKT3dXU3pNVjBRZ3BUWVBqVHB6L1ZsN0lmbWxoa0lZVFNaNENGd3dRU0RGU3U5RU5HalYrRzgzUFFmM25Ia1hVNjhQSTdMbmZkbnkzMnZuRVNIeFJidzhBSnZDVitMVjlMMVE2VnVaL2ViMVNPS3h5bThtV0dEaFJGVVczcjF5b01kZWlvRjRKdVEyQU9ZZW8rU2FQQnlzdUdTMWNueFA3dkJPd01UcnZVbjdPa3dXMEJNaDEvdzdYMnZVOTdvd25oQkN4Z3RLU2dDMHRyWmFmS0xmSFkxR3c5UlM5TWFDQlF1d1lNR0NIby83My8vK3g3em1jRGd3R28zTXNBUnZiMjlrWmQwWVlxSFQ2WkNVbElRZmYvd1JhOWV1WllaRTNYcnJyZmo3My85dTBZNnJxeXNVQ2dYa2Nqbmtjam1DZzRPN0hWTEdack1SRnhlSGtwSVNxK0ZWN1dKaVl2RFZWMS9CMmRrWnZyNitVQ3FWOFBUMGhFS2hnSnViR3pOcm1ORm90RWhlT3MrcTFiR0dCcUNlRW1JL1FVN215dm1ycWtxTDdibk41V2d6NnVEQTVpSFN4WWQ1ZU05WFZlR1ppN3R4dGJrU0pwaHdpK2NVQUVCYVEzR1A5UkJoRW04OEhyUUlkM3JINDdHekh3TUEvaTk4QlFEZzdqUHZvTldndy9uNkFueFdjQXdQVHB5TFB3VE1SVVZyZzhYTVYwSU9IeHFERmh3V0c5dWk3NEczU0E2anlZUlQxZGwydXk5YlRBRGV5Zmt2dGtUOURwT2NKdUQxNkh2eGV0YjNLR3lweGdTaEN4NFBXb3p3NjRzeWZsZDZGdjhxT0dFeEZYRlArbE5UVXFLdXhlR0t5emhXbFdHMTRPRkRBZk9SVXB1SHRJYmlMdU9JbHZveHZTUy8xbHpCaGZyQ1hsL2JrV1ArNEVXdHAxNFNRZ2pwakpLU0VTQXpNeE9wcVRlR2NzeWFOUXRMbGl6QmE2KzlCcEZJaEhYcjF1R1hYMzZ4S0lodmJXMUZXbG9hSG4zMFVienh4aHVJaW9yQ29rV0xVRjlmaitEZ1lQajQrTURUMDlObUQ4eTBhZE9RblczNThLSlVLckY0OFdJc1dyUUlNcGtNeno3N2JKZEpTVlJVRkQ3Ly9QTXVGNFpzZCs3Y09Zdlp0MEpEUXkzMmQrNWhvcDRTWWc5Y0ZnZWgxeCtNYzVvdHYrY05KaU4rS3J1QWVtMExmdTB3ZkVscjFET3JuclBBd2pSWDg4eDNuWk1DVzJhNG1pZHpPRk56cGR2amZyaVdpa0N4QjJhN2grRDNmck54b2I2QStYVDlqWmg3VWFGcHdLNzhvL2lsOGpMdTk1K0R4NE1XNGFxcUV1V2FlcnZjVjFmVUJpMDJYLzRHbXlKK0F6OUhOK3lJdVE4cHRYbVlLZ3NBajgyQjJxREZoM21ITEdwYmVxcy9OU1hQWHR5TlZodEY1aXl3c05RekdqZDd4dURCNVBkUnI3V2VuVEZlSG9nTmsyOEZoOFZHYlZzejNzL3JYVjFpTzVtRCtRT2JGa05yRDBjU1FzajRRMGtKekZQWUxsMjZ0TXY5ZlMxMDd3dVR5V1ExZEd6SmtpV1lNbVVLUHZ6d1E5VFYxVUVvRk1MSnlZbDV3Rzl0YldVV1NUU1pUQkNKek1XV2pvNk9lUEJCNitrNFRTWVRhbXBxY08zYU5jamxjdHg5OTkxSVMwdERhbW9xb3FLaXNHclZLc1RHeHZZNlppNlhhNVdRbUV3bVZGZFhvN1MwRkdGaFlYQndjTUMzMzM3TDdHZXhXRllMSzdhMld2NWhwcVNFMkVPTTFBOGlEaDlxZlJzeUcwdXQ5dityNElTTnMyNElkL0dHM01FSldxTWVTVDNVWGZEWlhFeHpuUVFBT0ZYVjg0UCsrM2tIMGF6WDRNdWlNMHhDd21WeDRDRndnWmRRaG44WG5zRCswbk9ZSXAySUNCY2ZQQlc4REJzdmZRR0R5VGlzOTlXVEJwMGFuK1lmeGN2aEs4QmxjWmgvQTUzUmdMOWs3RVBHOWVGa2ZkV2ZtcEt1T1BPRVlJRUZnOG1JQnEzbHRPNXNGZ3QzK1V6SGIzd1N3UUlMOWRvVy9OL2xyM3U5aW51N09KbDVtRjExYSsrbUhDYUVrUEdFa3BJZWRINXc3cSt1cHZIOTRvc3ZrSkdSd2J5Zk9IRWlreUMwRDdrQ0FBOFBEeVlwcWFpb3NCZ1dOV0hDQkdnMEdwU1hsNk95c3BLWmFhdWlvZ0xYcmwxRGVYazVNMVRxajMvOEk3eTl2YkZ4NDBZa0p5ZGo4ZUxGZmJvUHRWcU5nb0lDbEphVzR0cTFheWd0TFVWcGFTbkt5c3FZYTN6enpUYzRmZnEwUmU5UFFrSUNQRHdzRjVjb0xiM3hvTVRuOC9zOExTMGhnMkdacC9ubkxhazIxK1lEYms5dWNqZjNBSjZ0dlFwTkQ4WExpeVpFd3BrblJGNXpCUXBhcXBqdEpwakFBZ3NjbHVVNlBhMEdIVDYrYXJsKzBVU3hPemdzTmpRR0xVclV0VEFCZUMvM1o3d1RlejhDblR4d2w4OTBmRkYwYWxqdnF5dHl2aGdKcmtHWXF3aERvUGpHejM5VmF5UGNCUkx3MkJ5OEd2bGJuS3ZMeDRtcUxGeXNMN1NvT2VrdkZxeC9sNWhnTGxEbnM3azJlMG84aE9aSkFXcmFtaTJHYmlsRmNxd05Xb1RKemw0QWdNcldScnlhc1JkbG1ucXJOaWFLM2FFMUdxRFNhYUEyYUpsVjIxMTRJaXp3aU1UYzY0blN4WWJDQWQ0aElZU01QWlNVZEZCWldRbWRUZ2NPaHdNV2k0WFcxbGI4OU5OUEZzZllXbVU5TGk0T1gzenhCZk8rNHl4VEtwVUtlcjBlZVhsNVZ1ZjkrdXV2K05lLy9tV3hiZlhxMVRZZnp2MzgvSmdoVjN2MzdtVzJ0OWR3ZlBIRkZ4YUxHWGFsdlc3RHhjV2x6d2tKQUp3NmRRcHZ2UEZHdDhkY3ZYb1ZiNzMxbHNXMjMvNzJ0emg0OENBYUdockE1L05SVjFkbnNlcDcrNW9zaEF5bktLa3ZvcVRtR2FnT2xGOEVBT3lkK1RUWS9VaVFaN2dGWTRhYjdYVjI3amk1QTF3V0I3Y3I0d0VBUDVSWnpyeFYyNmFDcTRNVFlxWCtPTm5OVUNrZW00TTd2TTF0WEc0b1pucFBxbG9iOFVYUkthejJ2d2w2azJGWTc2c2pQcHVMeWM2ZWlIRHhRYVNMTDRLY0pqRHBnZDVrd09ucUhPd3JUVUZSU3cybXlDYml0ejdUTU1scEF1SmtBWWlUQmNCb01pRzN1Ung1cWdvVXFLcFExRktEbXJZbU5PclUzVmFhY0ZrY2lMam1PaHVEeWNqMFNIU3NnNm5YcWlEamkzR0hNaDVIS3ROaDdOQ2lnTTNEWFQ3VEFZQkpGa1VjUHU3eW5ZNWxuckZNc25pK3ZnQnZaZiszeThUcGQ3NHptR3NENWtUSVpESlovTHRYdERiZzUvSkxOczRtaEpEeGpaS1NEdmJ2MzQrdnYvNjYyMk84dkx5c3R2SDUvQzdYeERoeDRvVFZBenFSQVhlbUFBQWdBRWxFUVZRQVpHZG40NHN2dnJCWWMyVEtsQ21ZUG4yNnpYWmlZMk10aXVIYmhZZWJQM25yWEVSdUM1dk5aaFl1N0M5Yjk5L1pLNis4WXRIRGRNc3R0eUFpSWdJcEtTbjQ4c3N2Ylo3ajYrdHJjenNoUTRYSDV1Q1BRVXNBQUtsMStVd3R4VkJoc1ZqNHRpUVpNMXlEY2JvNngySmZTbTBlYnZhTXdmckp0K0JldjFuUW1helhBMkdCQlNuZkVVSU9IMGFUQ2Q5ZnM1eWErOGRyNTVIV1VJUXlUVDNlbjdvR3dQRGNsNStqRzI3eGlrV0EyQVBlSXJsRmI0OEp3SlhtY2h5cnlzVEpxaXlMaC9uVXVueWsxdVZqb3RnZE43bUhZcWJiWk1qNFlnUTdleUxZMmRQaUducVRBVHV5ZmtCeXJmV0hPd0FnNHZMeHo4UzFWdHN2ZHhnVzltdk5GU3p6ak1YdHlqamNyb3l6T3JiZHNVcHp6N1dFTDhJOFJUZzRMRGJhakRyc0tUcU4vYVdwM1JiaUY3ZlVXQ1FsTE54WUVOUmdNaUtwSmhlNzhvL2E3S2toaEpEeGpwS1NEdUxpNHJwTlNseGRYVEZqeG93K3RkbWVOSFFrRW9td1pNa1NYTHg0RVdscGFjeTJwNTdxZWlhWm1UTm5RcUZRb0xMU2NoYWR1WFBuQWdEOC9mMHQydmYyOXJiNlVpcVY0SElIOXIrOGMxTGk0T0FBTHk4dktKVktLSlZLT0RzN1k5ZXVYY3orZ0lBQVBQYllZd0NBeU1qSUxwT1NtMisrZVVCeEVkSlhPcU1CL3l1L2hOLzRKT0xUL0dQTTloV25kZzdSOWZUNHFld0NmaXE3WUxWdmQrRko4TmxjVEpVRndGM1FkYTlocTBHSEs4M2wrTHI0VjZzNkVSTk1LTG8raTladzN0YzFUVDM4SGQzaDUyaitZRWFsYjBWbVl5bk8xZVhqWE4xVm13WGpIZVdycXBDdnFzSm4rY2ZnNitpR1NCZGZSTGg0STBEc0FTbmZFUUNRMVhpdHk0UUVBSnAwR21RM2xVSEtkNFFKSnFqMVd1U3BLdkJGaHpWZS9sVndBaTM2TmtTNitNS0paL25oak1Gb1JJMjJHWWNxMHBqcmxHc2E4RWJXZnR6cU5RWC91SG9FVmEzZEx5b0xBSHRMa25HNDRqSjRiQTY0TEE0NExEYllMQlphalRwVWFCcVk0VnlFRUVLc1VWTFNRV2hvS0hnOEhuUTZ5MCt4SEIwZEVSa1ppWWNlZXFqUHE0NTdlM3RESkJKQnJUWVhUam81T2VHUlJ4NkJtNXNidG0zYmhsZGZmUlZKU1VuWXVIRmp0N05aOFhnOC9QblBmOFlMTDd6QUZMa25KQ1JnMnJScEFBQ0ZRb0VkTzNaQXFWUXlkU2hEd2NYRkJZODg4Z2lVU2lWOGZYM2g0ZUZoTmR4c3dvUUplT1dWVnhBYUdvck5temN6UThZNkw5cklZckhnNmVtSjVjdVhZOWFzV1VNV015RmQrYVlrQ1pjYmkzRk5VMmZYT0RRR0xmNlcrM1BQQi9iU2NONlh6cWpIanV3ZkVPM2loOHltVWhTMzFQUnJuUkVUZ01LV2FoUzJWR1AvOVY0Z01WY0FYMGRYVkhSSUNGb05PcXhPK2hzQVdOVEtQSC9wQzNSSGE5UmpUOUZwN09ubHdveUFlU3JrdnF4aG9qRm8rMTEvUXdnaDR4M0wxRlVGOWdoMytQRGhYcTMvMFZkVlZWVXdHbzNnY0RqZzhYZ1FDb1VEbmhYcTh1WExNQmdNa012bFZ0UDBHZ3dHbkR0M0Rna0pDYjFxUzYxVzQrelpzK0R6K1lpUGo3YzU1ZTlncUs2dXRoaUM1ZTN0M2Fmems1S1NFQnNiYTdYMlNGMWRIZGhzTnZoOFBvUkM0WkFVdHcvVjl3WVpPVHJYTWhCQ2dIMnpOdGc3QkVJSTZSV1dqUWRBNmlucHBLZTFOL29qSWlLaXkzMGNEcWZYQ1FsZ0hwcDEwMDAzRFVaWTNlcXFScWEzRWhNVGJXN3Z2S283SVlRUVFnZ2g3SjRQSVlRUVFnZ2hoSkNoUTBrSklZUVFRZ2doeEs0b0tTR0VFRUlJSVlUWUZTVWxoQkJDQ0NHRUVMdWlRbmRDQ0NHRWtGRkVyOWVqcUtnSTFkWFYwR2cwTUJpc0Yxd2xZdytIdzRGUUtJU2JteHQ4ZlgwSHZQYmNTRE8yN29ZUVFnZ2haQXlycTZ0RFptWW01SEk1UWtKQ0lCYUxoMng1QURLeUdBd0dxRlFxbEpXVklTa3BDYUdob1dOcVZsTktTZ2doaEJCQ1JvRzZ1anBrWkdRZ1BEd2NVcW5VM3VHUVljYmhjQ0NSU0NDUlNGQmZYNC8wOUhTRWhZV05tY1NFYWtvSUlZUVFRa1k0dlY2UHpNeE1Ta2dJQUVBcWxTSThQQnlabVpuUTYvWDJEbWRRVUZKQ0NDR0VFRExDRlJVVlFTNlhVMEpDR0ZLcEZISzVIRVZGUmZZT1pWQlFVa0lJSVlRUU1zSlZWMWZEMDlQVDNtR1FFY2JUMHhNMU5UWDJEbU5RVUZKQ0NDR0VFRExDYVRRYWlNVmllNGRCUmhpeFdBeTFXbTN2TUFZRkpTV0VFRUlJSVNPY3dXQ2dXYmFJRlE2SE0yYW1oS2FraEJCQ0NDR0VFR0pYbEpRUVFnZ2hoQkJDN0dyVUppVmpxYnVLREI3cTNpYUVFRUlJR1gxR2JWSWlGQXFoVXFuc0hRWVpZVlFxRlVRaWtiM0RJSVFRUWdnaGZUQnFreEkzTnplVWxaWFpPd3d5d3BTVmxjSFYxZFhlWVJCQ0NDR0VrRDRZdFVtSnI2OHZhbXRyVVY5ZmIrOVF5QWhSWDErUDJ0cGErUG41MlRzVVFnZ2hoQkRTQjZNMktlRnl1UWdORFVWNmVqb2xKZ1QxOWZWSVQwOUhhR2dvMVpRUVFnZ2hoSXd5WEhzSE1CQXltUXhoWVdISXlNaUFYQzZIcDZjbnhHSXhQWlNPRXdhREFTcVZDbVZsWmFpdHJVVllXQmhrTXBtOXd5TERRTURob2RXZ3MzY1loSXdZQWc3UDNpRVFRc2lBak9xa0JEQW5Kb21KaVNncUtrSjJkamJVYWpYTnlqVk9jRGdjaUVRaXVMcTZJakV4RVZ6dXFQOTJKcjNrSVhCQllVdTF2Y01nWk1Ud0VMallPd1JDQ0JtUU1mRVV4K1Z5RVJBUWdJQ0FBSHVIUWdnWkJ2SHlRRXBLQ09rZ1hoNW83eEFJSVdSQVJtMU5DU0ZrL0ZxdWpJT2JnN085d3lCa1JIQnpjTWJ0eWpoN2gwRUlJUU5DU1FraFpOUVJjZmhZTzJteHZjTWdaRVJZTjJrSmhCeSt2Y01naEpBQm9hU0VFRElxUmJuNDRwV0kzMUNQQ1JtMzNCeWM4ZWVJM3lMU3hjZmVvUkJDeUlDTmlab1NRc2o0Rk9YaWk3ZW4zSS92Uzg4aXBUWVBGYTBOTkNzWEdkTUVIQjQ4QkM2SWx3ZGl1VElPSXVvaElZU01FWlNVRUVKR05SR0hqN3Q5WitCdTN4bjJEbVhFYTIxdHhlSERoOEhoY0RCLy9uencrY1AzUUp1Zm40L1UxRlFzWExnUUxpNWpiNllvbFVxRmlvb0tsSmVYbzdxNkdnYURBU3dXQzFLcEZPN3U3bkJ6YzRPcnF5dk5Fa2dJSVYyZzM0NkVFRElPR0kxR0pDVWxRYXZWRG50Q0FnRGUzdDY0ZVBFaUNnb0tFQk1UTTZ6WEhnNWlzUmlCZ1lFSURBeUUwV2hFYlcwdHFxdXJVVlZWaFN0WHJpQTdPeHNzRmdzeW1RenU3dTV3ZDNlSFRDYWpKSVVRUXE2ajM0YUVFRElPcEtXbG9icTZHZ2tKQ1pCSUpNTitmUjZQQnk4dkx4UVhGeU15TW5KTUwzTExaclBoNXVZR056YzNoSWFHd21Bd29LYW1CbFZWVmFpdXJrWjJkamF5c3JMQVlyRWdrVWdnbDh1Wkw3RlliTy93Q1NIRUxpZ3BJWVNRTWE2NHVCaTV1YmtJQ2dxQ2o0LzlpcUw5L2YxUlhGeU1zckl5ZUh0NzJ5Mk80Y2JoY0tCUUtLQlFLQUFBT3AwT3RiVzF6RmRSVVJHdVhyMEtBSEJ3Y0xCSVVtUXkyWmhPNE1qSWNQejRjV3pac29WNXYyYk5HdHgxMTEyRDF2Nm1UWnNna1Vnd2MrWk14TWJHZHR0RHVIbnpacHc4ZVpKNWYralFvVzdicnE2dXh0dHZ2dzJsVWdtbFVvbHAwNmJCMWRXMXg1aTJidDBLclZZTEFIam1tV2NHN1FPQk45OThrMW5FT3pnNEdMZmRkdHVndERzZVVGSkNDQ0ZqV0gxOVBjNmRPd2MzTnpkRVJrYmFOUlkzTnpjNE9qcWlvS0JnWENVbG5mRjRQSGg0ZU1ERHd3TUFZREtaME5UVVpKR29sSldWQVFCWUxCYWNuWjNoNHVJQ3FWUUtGeGNYdUxpNGdNZmoyZk1XeUJoU1ZGU0VOOTk4azNrZkdSbUozL3ptTjRQV2ZrTkRBMzc5OVZlWVRDWWNPSEFBOCtmUHg4YU5HOUhXMWdhOVhnOUhSOGNCdForVmxZV1VsQlNrcEtRQUFNTEN3bnFWbEp3K2ZSbzZuWGxpbFBia3BEZjBlajBlZSt3eCtQajRJREF3RURObnpyVDRmWGJvMENIbzlYb0E1am8rU2twNmo1SVNRZ2dabzFwYVduRHk1RWtJQkFJa0ppYUN6YmJ2TFBBc0ZndisvdjVJVDArSFNxV2lvVXJYdFEvamtrZ2ttRGh4SWdEelExSmRYUjFxYTJ2UjBOQ0E2dXBxRkJVVk1lYzRPanBhSkNsU3FSUUNnY0JldDBCR3FaS1NFano3N0xOUXE5WE10bXZYcm1ITm1qVzlia01xbFdMbnpwMWQ3bTlQU05yRng4Y0RBTTZkTzRmTm16Y2pLQ2dJMGRIUnVQWFdXNW5leEw3SXljbXhpTVhmMzc5WDUzV01xUyt5c3JKUVdGaUl3c0pDbkRoeEF2NysvaFpKU1gvYkpaU1VFRUxJbUtUVmFuSHk1RW1ZVENiTW1qVnJ4RHl3K3Z2N0l6TXpFM2w1ZVlpT2pyWjNPQ01XbjgrMzZFMEJnTGEyTmpRME5EQmY5ZlgxS0MwdFpmWUxCQUk0T3p0YmZUazRPTmpqRnNnSWw1MmRqVTJiTnFHdXJzNWllM3R2WFc5cE5KcHU5NTg1YzRaNXplVnltYVFrSXlNRFJxTVJPVGs1eU1uSndheFpzL3FWbEZ5NmRJbDUzZHpjM09Xd3M3ZmZmaHVlbnA3TWV3Nkh3L1JvOU1XNWMrZVkxendlRDFGUlVSYjcyNGR1dFYrRDlCNGxKWVFRTXNZWURBYWNQbjBhTFMwdHVPbW1tK0RrNUdUdmtCZ0NnUURlM3Q0b0tDaEFlSGc0elQ3VkJ3NE9EaGExS1lCNUtFbGpZeU9UcURRMU5hRzR1TmhpT0FxZno3ZVpyQWlGUW52Y0Joa0JmdnJwSjd6MzNudk04S1dCWUxGWVhlNXJibTYyZUlpUGlZbGhla2d6TXpPWjdUd2VEd0VCQVgyK2RrdExDM0p6YzVuM2VyMGU5ZlgxTm8rdHE2dkRTeSs5eEx6ditET3lmdjE2cXdSaTE2NWROdHM1ZHV3WTh6bzZPdHJpNTZoemtrTkpTZC9RWHdOQ0NCbERUQ1lUVWxKU1VGTlRnOFRFeEY2TnJSNXVnWUdCS0NvcVFtRmhJUUlEQSswZHpxakc1WEtab3ZpTzJ0cmEwTlRVWlBGVlZsYUcvUHg4aTNNZEhSMGhGb3NoRm9zdFhvdEVvbTRmTnNub1ZGMWRqWGZmZlJkSlNVazI5OCtaTXdkUFB2bWt6VHFQdExRMHZQWFdXeGE5YzJLeEdCczJiT2p5ZXNlUEg3ZDRVSjh6Wnc0QWMrOUt4MkZYL3Y3K2FHbHBBUUNyUktteHNkR3FYV2RuWjdCWUxLU2twTUJvTkhaNS9ZNE1CZ05LU2twczdtdXY0ZXBKVmxhV3hiRm56NTdGd29VTHV6eis4T0hET0h6NGNMZHR2dnZ1dXdnSkNlblY5Y2M2U2tvSUlXUU11WFRwRWtwTFN4RVZGVFZpaThsbE1obGtNaG55OHZJUUVCQkFENzlEd01IQmdabVd1Q090VnNza0tjM056VkNwVk16Q2p4MkhuYkJZTERnNk9sb2xMWTZPamhDSlJNTyt6ZzBaT0tQUmlPZWVlODdpd2R6WjJSbVRKMDltaXNTUEhUdUc3T3hzckZ1M0Rna0pDUURNcy9mdDJiTUh2L3p5aTBXOWhGS3B4S3V2dmdxbFV0bmxOWC81NVJlTDl6Tm1tQmU1VFV0THMwaFdybHk1Z3BVclY5cHN3OWIyM2J0M1E2RlE0UFRwMDh5MkJ4OThFRE5uenNTRER6N0liT3M0YzFmbllXcjk4ZTIzM3c2NERkSTFTa29JSVdTTXVIejVNalAxNzZSSmsrd2RUcmNDQXdPUmtwS0NxcXFxZm8wakovM0Q1L1BoNnVwcXN3ZXR0YldWU1ZKVUtoVmFXbHFnVXFsUVVsSmlOVHNSaDhPQlVDaUVTQ1NDU0NSaVhuZjhMeVV1SXd1YnpjWXp6enlEcDU1NkNucTlIb0dCZ1hqbGxWZmc3dTZPOTk5L0gvdjI3UU1BVkZSVTRLV1hYa0owZERRRUFnR1NrNU10a2hFT2g0UGx5NWRqOWVyVkVJbEVYVjZ2cEtRRTZlbnBGdHZhZTJCU1UxTUhmRDlxdFpycDhlRndPRmk4ZURIVDIyS0xUQ2F6U0ZKdXVlVVd0TFcxQVFEMjdkc0hzVmlNMjIrL3ZjczJLaXNyTGFZcUpvT1BraEpDQ0JrRE1qSXlrSjJkallDQWdGRlJRTzd0N1kxTGx5NGhOemVYa3BJUlFpQVFRQ0FRMkV4WWREb2RWQ29WMUdvMU5Cb04xR28xODdxcXFnb2FqY1pxMWlFdWw4c2tLUTRPRGt6N25WODdPRGpZZldhNDhTSWtKQVNQUGZZWXFxdXJzWHIxYXFhbTYvSEhINGU3dXpzKy9QQkQ1dGlMRnk5YW5lL3Q3WTJYWG5xSm1TV3VPei84OEVPWCt6cjJjQXpFcWxXcjhOMTMzMkhLbENtUXlXVGRKaVdkZGV5cDZjMFUyNTkrK3FsRmIrS0xMNzVvVVRnUEFIdjM3c1dSSTBlWTk5dTJiZXV4cHMrZWEwZU5OSlNVRUVMSUtKZVZsWVhNekV6NCsvc2pKaWJHM3VIMENwdk5Sa0JBQURJek05SGMzRHlpaXZHSk5SNlBCNmxVQ3FsVWFuTy95V1JDYTJ1cnphUkZvOUZBcFZLaHRiWFY0cUd1SXo2ZmJ6TnA0ZlA1NFBQNTRQRjR6R3Mrbnc4dWwwdkQvdnJwcHB0dVFsVlZGWktTa25EdDJqVmtaMmNqSnljSDFkWFZQWjViVWxLQzlldlhRNmxVd3NQREE2NnVybkJ4Y1lGRUlvRklKSUtmbngvOC9QelExdGJXNWFLSHVibTVxS3FxWXQ3UG5qMGJxMWF0WXQ1LzlORkhPSC8rUFBQK2d3OCtzR3BETHBlRHkrVmkxYXBWdU9PT08zcWNBY3lXanJVb1BTVWw5ZlgxRm9sVVJFUUVVeC9UVWVmZXdiQ3dzQkV6OCtGb1FFa0pJWVNNWWprNU9VaFBUNGVmbngrbVRKa3lxaDdVQWdNRGtaT1RnK3pzYk1URnhkazdIRElBTEJZTFFxR3d4eG05OUhvOVdsdGIwZGJXWnZIZmpxL3I2K3ZSMXRiVzdjeFFMQllMUEI3UElsbnBuTGp3ZUR4d3VkeHV2OFpURDQzSlpNTDk5OS9mNjZKdUJ3Y0g2SFE2cTBKeXRWcU5LMWV1NE1xVksxYm52UHJxcS9Eejg4TlBQLzBFbFVwbHM5M095Y3FTSlVzc1p0N3FYR1RmMWF4Y2x5NWR3clp0Mnl5MmRVNTY3Nzc3Ym92M2UvYnNBV0NlQ0tLOVo0L05admY0ZlNDVlN2SHZmLzhiZS9ic3dmNzkrL0hBQXcvWVBLNnBxWWw1emVGd0tDSHBJMHBLQ0NGa2xNck56VVZhV2hwOGZYMHhkZXJVVVpXUUFPYUhIbjkvZjF5OWVoVmhZV0hkams4bll3T1h5MlVLNTN0aU1CaWcxV3FoMCttZzFXb3R2anB2MCtsMFVLdlZ6UHZlTG1ESFlyRzZUVm80SEE3WWJEYnozNjVlOTdTLy9WcnRYeDNmOTNiZlFMRllMQ3hjdUJELy9PYy91enhHSnBNaEppWUdNMmJNUUh4OFBGcGJXL0hycjc4aU9Ua1o2ZW5wYUdobzZQSmNkM2QzSkNRa1FLL1g0ei8vK1kvTll3d0dnOFh3SmhjWEY4VEd4dmJyZnJSYUxXcHFhcm85cHF2OXJhMnR6T3ZlMWo2NXVMamdzY2NldzI5LysxdXIyZTVzWFcrZ0s5V1BSNVNVRUVMSUtKU1ptWW1NakF4NGUzc2pMaTV1MUNVazdZS0RnM0gxNmxWY3VYSmxWTlRDa09IVFhremZuL1ZVOUhvOWREb2Q5SHA5djc0MEdnMzBlajJNUmlNTUJnT01SaVB6Mmw2NkdqclhGemZmZkROMjc5NE5nOEVBTHBjTEh4OGZCQWNIWTlLa1NRZ1BENGVmbng4QTRLdXZ2c0wyN2R1Wjh6WnQyZ1FBS0MwdFJXNXVMdkx6ODFGUVVJRFMwbEpVVmxaQ3I5ZGo0Y0tGWUxGWVNFNU83bklvR0lmRHdhdXZ2b3A5Ky9iaCtQSGpXTEpreWJDdTVkRStNMWZILzQ5dGJXM005bzRyMnovNDRJTUlEdy9IVTA4OTFlMjB2MTFwYW1ycTlYbno1OC9IeG8wYiszeU5zWWFTRWtJSUdVVk1KaE11WHJ5SXZMdzgrUHY3ajdvaFc1MkpSQ0w0K3ZvaVB6OGZJU0VodFBvNEdSVHRQUjFEb1dPQzB0dlhnUGxudDcwSHg5YnJudmIxZHRoVmQyUXlHWGJzMkFFWEZ4ZDRlbnAyT1d3cE16UFRZaVgyZGtxbEVrcWxFblBuem1XMm1Vd20xTlRVTUQwREhYc1JXQ3lXVmE5VlNFZ0lRa0pDOFB2Zi8zNUF2YU54Y1hGV1E4RktTa3E2bkJJWWdNMGt3V1F5MlZ5L3BLU2toQ2JoR0dhVWxCQkN5Q2hoTkJxUmtwS0NrcElTVEo0OEdSRVJFZllPYVZCTW5qd1poWVdGeU0zTlJYaDR1TDNESWFSYjdVT3poaXJwNmNwZ0pDVUE4UHp6ei9kNFRPY3BvRys5OWRZZXo1azdkeTZlZXVvcEJBUUVnTXZsd21Bd1lOR2lSZmo1NTU4dGp1dHJyNE90NHlkUG5veS8vdld2S0Nnb1FHVmxKUUFnTVRIUjV2bFpXVmtBWURWVEZobDVLQ2toaEpCUlFLL1g0OHlaTTZpc3JFUlVWTlNJWDRla0w1eWNuT0RsNVlXOHZEd0VCd2YzYW5wT1Frai9kS3luR014ejJoTVpIbzhIcFZLSnlaTW5Jemc0MkNvcEdVejc5Ky9IanovK0NNQzZWNlRkbi83MEp3REF4bzBibVdQKy92ZS9NK3V5QUQwUG43STFBMWhIcmEydGVPNjU1NWgxVHpxYU9uVXExcXhaMCszNU5QdWdHU1VsaEJBeXdyVzF0ZUhVcVZPb3I2OUhYRndjTSs1N0xBa0pDY0cxYTllUW41K1A0T0JnZTRkRENCbUEyTmhZM0h2dnZUaCsvTGk5UTdFcE9Ublo0djNSbzBkeC8vMzN3OFBEdytieFhjMEExdTdERHorMFNFalliRFl6Yk8vY3VYT1lObTBhYnJ2dHRnRkdQZlpSVWtJSUlTTllVMU1UVHA4K0RZMUdnK25UcDQvWklRaFNxUlFlSGg3SXpzN0d4SWtUcWJlRWtDSFN1VWZocTYrK1FucDZPbDU1NVJXbTZIelRwazBXTlNYdDUraDBPcnoyMm11WU5XdVdSVjFKWjJ2V3JPbnlaN2hqQWIwdHUzZnZ4dVhMbDdzOWZpQXpXNTA5ZTVZWkN0ZWVQQmlOUm56NjZhZTlHdHJXMlk4Ly9vaHZ2dm1HZWMvajhmQ1h2L3dGbXpadFlncm4vL2EzdjBFbWsySG16Sm45am5zOG9LU0VFRUpHcVBMeWNpUW5KNFBOWm1QMjdOazJWOW9lU3lJaUluRG8wQ0ZjdVhJRllXRmg5ZzZIa0RGTm85SGdqVGZld01tVEp3RUFiNzMxRmpaczJORGw4U2FUQ2R1MmJjUEpreWR4OHVSSkhENThHSC82MDU5c0ZvTjM5NkZDVDFNQXR3L0g2dTN4ZldFeW1mQ3ZmLzJMZWI5aXhRb2NPM1lNMWRYVk9ITGtDT0xqNHpGLy92eGV0V1UwR3ZIWlo1OHhhNSswdSsrKyt4QWRIWTFISDMwVWI3NzVKblBzNXMyYjhlQ0REK0ozdi92ZG9OM1BXRE4rVmcwaWhKQlJKQ2NuQjZkT25ZS2pveU1XTEZndzVoTVN3THdPZ0xlM042NWN1V0p6YkRZaFpIRGs1ZVZoM2JwMVRFSUNBRC8vL0ROU1VsSzZQQ2MxTmRYaStKU1VGS3hac3diZmZmZGRyOWVGc2JlOWUvY2lPenNiZ0htR3RoVXJWbURKa2lYTS9uZmZmUmQ1ZVhrOXRwT2ZuNDhubm5qQ0tpRkpURXhra282bFM1ZmlwcHR1WXZhWlRDWjg4c2tuK1BPZi84d1U1eE5MbEpRUVFzZ0lZakFZa0p5Y2pMUzBOSGg3ZTJQZXZIbmphbEhCc0xBd0dBd0dac1ljUXNqZzBlbDAyTFZyRjlhdFc0Zmk0bUptdTFnc3hxWk5teEFmSHcvQWNyMk9kbE9uVHNXT0hUdmc3dTdPYkd0dGJjWGYvdlkzUFAvODh6MHVaRGdjT3E4ams1dWJ5N3hPVFUzRnh4OS96THhmc1dJRjVISTVsaTlmeml6bXFWYXJzV0hEQm1Sa1pOaHN2NktpQW0rKytTWWVmZlJSSnJscEZ4a1ppWmRlZXNsaWl2YU5HemNpSVNIQjRyaFRwMDdoZ1FjZXdELys4WTh1MTNNWnJ5Z3BJWVNRRVVLajBlRG8wYU1vTGk1R2VIZzRFaE1UaDNWaHNaSEF5Y21KV2VYZDFvTVJJYVIvTkJvTkhudnNNZXpaczhmaTRUMGlJZ0xyMTY4SG44OUhXbG9hL3ZlLy95RTlQWjNaMzNIeHlzaklTSHo0NFlkVzlTU3BxYWw0NktHSHJBckloOU95WmN2dzBFTVBXV3g3L1BISG1kZUhEaDFpN3R2RHd3UDMzWGNmQUVBaWtXRDE2dFhNY1MwdExYanV1ZWV3Zi85K3BnY29LeXNMcjczMkd1Ni8vMzRjT0hEQXFtZG85dXpaK010Zi9tSzF6aEtYeTdWSTl0cnBkRHA4L2ZYWFdMVnFGZGF0VzJmWGY3ZVJoSklTUWdnWkFhcXJxM0g0OEdFME56ZGp4b3daQ0FrSnNYZElkaE1hR2dvQVhYNWFTUWpwTzZGUWFMRU9FSmZMeFFNUFBJQWRPM2Fnc3JJU0w3NzRJcDUrK21uczNMa1RlcjJlT2M3THk4dWlIYkZZakJkZWVBRWJOMjYwNk1VMUdvMTJYV3l3ODlvcVhlSHhlSGorK2VjdEVvamx5NWRqNnRTcHpQdTJ0amI4OWE5L3hRc3Z2QUNqMFlqdnYvOGVSNDRjc2VxSjRmRjRlT1NSUi9EeXl5OTN1ZkFyajhmRGxpMWI4UHZmLzk3bVlwV05qWTJZUEhseXIySWY2eWdwSVlRUU96S1pUTWpJeU1EeDQ4ZkI0L0V3Yjk2OE1UdkRWbThKaFVJRUJnYWlxS2dJVFUxTjlnNkhrREhqNFljZmhwdWJHN3k5dmZIdXUrOWkxYXBWWUxQWmlJeU03UEtjcnFheW5UOS9Qajc2NkNPRWg0ZUR4V0xoK2VlZnQrdDA1V3cyRzBLaEVDNHVMbEFvRlBEMTljV2tTWlBnN2UxdGNkejY5ZXVaRHo3YXNWZ3N2UGppaTFBcWxjdzJrVWlFdSs2NkMydzJHeHMyYkxCYXJEWXlNaElmZlBBQlZxNWMyV05zTEJZTDk5MTNIM2JzMkFFZkh4OW11NE9EQXpadjNneUpSTktmV3g1emFQWXRRZ2l4RTdWYWplVGtaTlRVMU1EUHp3OHhNVEhEdmtyMFNEVjU4bVRrNStmajh1WExtREZqaHIzRElXUk1FSWxFMkxKbEM3eTh2Q3crMlE4SUNBQ1B4NE5PcDJPMnllVnlyRnk1RWt1WEx1MnlQWVZDZ1RmZmZCTVpHUmtXdlRERFpjMmFOZmpESC80QUJ3ZUhMbWY4YW10cnc0WU5HNUNUazROMTY5WjF1YUs4V0N6R3pwMDc4ZHh6ejZHcHFRbGJ0MjVGWUdBZ2dCdkRzTmF1WFF1aFVJalZxMWYzYTNyZmlJZ0lmUHp4eHpoNjlDaDI3OTZOZSs2NUIvNysvbjF1WjZ4aW1VYkxsQW1FRURLR2xKV1Y0ZXpac3pBYWpaZ3laWXJGcDJmRUxDY25CMmxwYVpnOWU3WmRoNFVRTWhJY1Bud1lDeFlzR0xMMkN3c0xBWmg3S3AyY25PdzJ3WVplcjJjV0hnUUFQcDgvNERicjZ1cVFucDZPMmJObjkzaHNjM016MUdxMXpkODVqWTJOY0haMnRpaG03eStUeVRRbzdRQkQvNzB4RkZnMmJwNCtraU9Fa0dGa01CaVFscGFHdkx3OFNLVlNKQ1ltTWpPL0VFdEJRVUhJejgvSGhRc1hzR2pSSXB2anNRa2hnOE9lUTY4NkdvcmVZcGxNMXF1RUJEQlB0dUhrNUdSejMyQU9zeHFzaEdRc29kL3doQkF5VEJvYkczSGt5QkhrNWVWaDBxUkptRGR2SGlVazNXQ3oyWWlPamtaemMzT3YxZzRnaEJBeWVsRlBDU0dFRERHajBZanM3R3hrWldXQnorZGoxcXhaOFBEd3NIZFlvOEtFQ1JNd1ljSUVaR1Jrd01mSEJ3S0J3TjRoRVVJSUdRTFVVMElJSVVPb3JxNE9odzhmWmg2cUZ5OWVUQWxKSDBWSFI4Tm9OT0x5NWN2MkRvVVFRc2dRb1o0U1FnZ1pBZ2FEQWVucDZjak56WVZRS0tUZWtRRVFpOFdZTkdrU3NyT3pNWEhpUk1qbGNudUhSQWdoWkpCUlR3a2hoQXl5NnVwcUhEeDRFRmV1WEVGQVFBRDFqZ3lDa0pBUUNJVkNYTGh3d1dvMVpVSUlJYVBmbU9ncDBldjFLQ29xUW5WMU5UUWFqZFdLbTJSczRuQTRFQXFGY0hOemc2K3ZMNjN2UU94T3E5WGk4dVhMeU0vUGg1T1RFK2JPblF0WFYxZDdoelVtY0xsY1JFWkdJams1R2ZuNStRZ0lDTEIzU0lRUVFnYlJxSCtLcTZ1clEyWm1KdVJ5T1VKQ1FpQVdpOEhoY093ZEZoa0dCb01CS3BVS1pXVmxTRXBLUW1ob0tHUXltYjNESXVPUTBXaEVmbjQrTWpJeW9OUHBNSG55WklTR2h0THZva0htNCtPRHdzSkNwS1dsWWNLRUNYWmJSNEVRUXNqZ0c5VkpTVjFkSGJPS3FGUXF0WGM0WkpoeE9CeElKQkpJSkJMVTE5Y2pQVDBkWVdGaGxKaVFZVlZaV1ltTEZ5K2lxYWtKRXlaTVFGUlVWSmR6M0pPQm16SmxDZzRlUElqVTFGVE1talhMM3VFUVFnZ1pKS08ycGtTdjF5TXpNNU1TRWdJQWtFcWxDQThQUjJabUp2UjZ2YjNESWVOQWMzTXpUcDA2aFJNblRnQUFacytlalpreloxSkNNc1FjSFIwUkVSR0Jpb29LRkJVVjJUc2NRZ2doZzJUVTlwUVVGUlZCTHBkVFFrSVlVcWtVY3JrY1JVVkZOTjZjREJtZFRvZk16RXprNWVXQnkrVWlKaVlHRXlkT3BOWEdoMUZBUUFCS1NrcHc4ZUpGS0JRS1dydUVFRUxHZ0ZIN1Y3UzZ1aHFlbnA3MkRvT01NSjZlbnFpcHFiRjNHR1FNTWhxTnlNdkx3NEVEQjVDYm00dUpFeWRpNmRLbENBd01wSVJrbUxGWUxNVEZ4Y0ZnTU9EOCtmUDJEb2NRUXNnZ0dMVTlKUnFOQm1LeDJONWhrQkZHTEJaRHJWYmJPd3d5aGhpTlJoUVVGQ0FyS3dzYWpRWWVIaDZJaW9xQ3M3T3p2VU1iMThSaU1jTEN3cENXbG9iUzBsSW9sVXA3aDBRSUlXUUFSbTFTWWpBWWFHWWJZb1hENGRDVTBHUlFHSTFHRkJZV0lpc3JDMnExR2dxRkF0T21UYU9GKzBhUVNaTW1vYlMwRk9mUG40ZWJteHNjSEJ6c0hSSWhoSkIrR3JWSkNTR0VEQVdqMFlpaW9pSmtabVpDclZiRDNkMGRDUWtKdE43SUNOUStqT3ZRb1VNNGY0MUdYWllBQUNBQVNVUkJWUDQ4cGsyYlp1K1FDQ0dFOUJNbEpZUVFnaHZKU0ZaV0ZscGFXdURxNm9xNHVEaTR1N3ZiT3pUU0RXZG5aMFJFUk9EU3BVdkl6OC9IeElrVDdSMFNJVU9pZlNRQWpSSWhIWTJsN3dsS1NnZ2g0NXBPcDBOQlFRSHk4dkxRMHRJQ3VWeU9LVk9tUUtGUTJEczAwa3RCUVVITWVqRnl1UndTaWNUZUlSRXk2SVJDSVZRcUZYMS9Fd3NxbFdyTUxDUkxTUWtoWkZ4cWFXbEJibTR1Q2dvS29OZnI0ZTd1anRqWVdIaDRlTmc3Tk5KSEhZZHhKU1VsWWNHQ0JXUG1rME5DMnJtNXVhR3NySXlTRW1LaHJLeHN6QXd2cHFTRUVES3UxTlRVNE1xVkt5Z3JLd09MeFlLUGp3OG1UWnBFZitoSE9ZRkFnUGo0ZUp3NGNRSVhMMTdFbENsVDdCMFNJWVBLMTljWFNVbEpxSyt2cHpYYUNBQ2d2cjRldGJXMVk2YWVqcElTUXNpWVp6UWFVVkpTZ3R6Y1hOVFgxOFBCd1FFaElTRUlDQWlnaGZmR0VJVkNnZURnWU9UazVFQ2hVTkEwd1dSTTRYSzVDQTBOUlhwNk9zTER3eWt4R2VmcTYrdVJucDZPc0xDd01kTXpURWtKSVdUTTBtZzBLQ3dzeE5XclY2SFJhQ0NSU0RCMTZsVDQrUGlNbVYvaXhGSjRlRGlxcTZ0eDd0dzVTS1ZTT0RvNjJqc2tRZ2FOVENaRFdGZ1lNakl5SUpmTDRlbnBDYkZZVEwvUHhnbUR3UUNWU29XeXNqTFUxdFlpTEN3TU1wbk0zbUVOR2twS0NDRmppdEZveExWcjExQllXSWpLeWtxWVRDWjRlSGdnTGk2T2l0ZkhBVGFiallTRUJCdzZkQWpKeWNtWU0yY08yR3kydmNNaVpORElaRElrSmlhaXFLZ0kyZG5aVUt2VnREN1hPTUhoY0NBU2llRHE2b3JFeEVSd3VXUHJNWDVzM1EwaFpOeHFhR2hBUVVFQmlvdUxvZFZxNGVqb2lORFFVUGo1K1kyWm1VbEk3NGpGWWt5Wk1nWEp5Y2xJUzB0RGRIUzB2VU1pWkZCeHVWd0VCQVFnSUNEQTNxRVFNbWdvS1NHRWpGcHRiVzBvTGk1R1lXRWhHaG9hd09Gd29GUXE0ZS92RDFkWFY3QllMSHVIU096RXg4Y0h0YlcxeU0zTmhZdUxDL3o4L093ZEVpR0VrRzVRVWtJSUdWVU1CZ01xS3l0UlZGU0Vzckl5R0kxR1ptMFJiMjl2OEhnOGU0ZElSb2lvcUNnME5UVWhOVFVWVGs1T2tNdmw5ZzZKRUVKSUZ5Z3BJWVNNZUhxOUhoVVZGU2d0TFVWNWVUbjBlajBFQWdHQ2dvTGc1K2NIWjJkbmU0ZElSaUEybTQxcDA2Ymg4T0hET0hQbURCWXNXQUNoVUdqdnNBZ2hoTmhBU1FraFpFVFM2WFFvTHk5SGFXa3BLaW9xWURBWUlCQUk0T2ZuQnk4dkw3aTV1ZEh3TE5JalBwK1BHVE5tNE1pUkl6aDkralRtenAxTE14VVJRc2dJUkVrSklXVEUwR3ExS0NzclEybHBLU29ySzJFMEdpRVNpUkFRRUFDbFVnbVpURWFKQ09remlVU0MrUGg0bkRsekJxbXBxWWlQajdkM1NJUVFRanFocElRUVlsZE5UVTJvckt4RWVYazVxcXFxWURLWjRPVGtoRW1USmtHcFZOSUNZV1JRZUhsNU1lczdTQ1FTQkFjSDJ6c2tRZ2doSFZCU1FnZ1pWbTF0YmFpcXFrSkZSUVVxS3l1aDBXZ0FBQzR1TGdnTkRZV1hseGNrRW9tZG95UmpVVWhJQ0JvYkczSDU4bVZJSkJKNGVIallPeVJDQ0NIWFVWSkNDQmxTUnFNUk5UVTFxS3lzUkdWbEplcnI2d0VBQW9FQUNvV0MrUklJQkhhT2xJeDFMQllMY1hGeFVLbFUrUFhYWHpGbnpoenFpU09Fa0JGaTNDY2xXcTBXLy9uUGYxQlVWSVFYWG5qQnJyRWNPM1lNbHk1ZFl0NTdlM3Zqemp2dnRHTkVaa2FqMFdKRlpJUEJnS3RYcnpMdkF3SUNxSENVTUV3bUU1cWJtNWtrcEtxcUNnYURBV3cyRzI1dWJvaU1qSVJDb1lCRUlxSDZFRExzdUZ3dVpzNmNpYU5IaitMa3laT1lPM2N1bkp5YzdCMFdJWVNNZStNNktUbDc5aXplZWVjZFZGWldBZ0NpbzZOeDg4MDNNL3R2di8zMmZyZTljK2ZPUHEyMFdsSlNnaDA3ZHFDdHJZM1pkczg5OS9UNXVrYWpFVHFkam5sdE1wbGdNcG1nMSt2UjF0YUd0clkyYUxWYXRMVzFRYVBSb0tXbEJTMHRMVkNwVk14WFEwTUQ2dXZybWY4Q3dKZGZmZ2tIQndjQWdFcWx3dHExYTVscmZ2UE5OOHh3bTVhV0ZodzRjQURKeWNuWXZuMjdSVEpEeGlhZFRvZTZ1anJVMXRZeVgrM2ZneEtKQkFFQkFmRHc4SUNycXlzbHIyUkVFQXFGbURWckZvNGVQWW9USjA1ZzNyeDVORlV3SVlUWTJiaE9TdG9YWVd2M3dRY2ZJQ1ltQmhNbVRBQmdmc0FlU051OTFkemNqSmRmZnRraUlRSE1pVUJzYkN3aUl5TjczZGJldlh2eDBVY2Y5ZnI0M2pweTVBaVdMbDNhNWY2c3JDd2NPSEFBUjQ4ZVJXdHJLd0RnOE9IRFdMUm9FUll1WE5pbmEzM3d3UWQ5U3VqSThHcHViclpJUUJvYkd3R1loOGE0dUxqQTE5Y1hjcmtjYm01dTlLQkhSaXduSnlmTW1qVUx4NDRkdzRrVEp6QjM3bHp3K1h4N2gwVUlJZVBXdUU1S0VoTVRFUjhmajVTVUZBQ0FScVBCMjIrL2plM2J0dzliRENxVkNzODk5eHl1WGJ0bXRjOWdNR0RUcGszWXNXT0gzUi9TZi9qaGh5NlRrblhyMXFHaW9zSnErOTY5ZTdGbzBhS2hEbzBNSVoxT2gvcjZlb3NrUkt2VkFnQWNIQndnbDh2aDQrTUR1VndPbVV4R1BTRmtWSkZLcFpnK2ZUcE9uVHFGVTZkTzRhYWJicUx2WVVJSXNaTnhuWlFBd05xMWEzSCsvSG5vOVhvQXdQbno1M0h3NEVHcmgra25ubmdDdDl4eVM1ZnRGQllXNHFHSEh1clR0YXVxcXZEQ0N5K2dxS2lJMlJZVUZJUjU4K2Jod3c4L0JHQk9XalpzMklDdFc3Y2lORFMwVCszYndtS3hJQlFLSVJRS3dlVnlMWHFLcGs2ZENuOS9memc1T2NISnlRbk96czV3ZG5abTNuZWxZMExpNk9pSWtKQVExTlhWWWN1V0xRRE10VEVBb0ZhcklSS0pyTTV2YVdsQlhWMmRSWXhrZUJtTlJqUTNONk94c2RIaVM2MVdBekQvUDVGSUpQRDI5b1pjTG9kY0xvZFlMTFp6MUlRTW5FS2hRSHg4UEpLU2t2RHJyNzlpK3ZUcE5PeVVFRUxzWU53bkpaNmVucmo1NXB1eGYvOStBRUJrWkNSaVltS0cvTG9YTGx6QTFxMWJtYUV2N2JGczJiSUZNcGtNVFUxTjJMTm5ENEFiaWNtVFR6N1o1NTZIWGJ0MlFTQVF3TUhCQVFLQndHSjR3dFdyVi9Ib280OHk3NWN2WDQ3RXhNUWUyK3o4QnpzbUpnYXhzYkdJam83R3BFbVRrSldWaFNlZmZCSi8rTU1mOEgvLzkzL1l0V3NYVWxOVHNYbnpaa3laTWdVUFAvd3dVNE5TV0ZpSUYxOThrV2xyeVpJbDhQZjM3OU05a3I1UnE5Vld5VWR6Y3pPTVJpTUFnTVBod05uWm1TbEdkM0Z4d2YrM2QrZGhVZFdMLzhEZlp4YTJHYmFCRVIxQkVGQlpsUlQzYnBxbVp1cTkxeks3bWVuTjNXd3owYkxTdkpybUZldW0yVjVXOXlrdHI1V2xkZDB0dlNydUM2Q0lpQ0NLSW9Lb3d6ck16UGNQZnB3Zmh4azJRUTg0NzlmenpNTlpQblBPWjhqZ3ZQbHMzdDdlVUtrYy9zY0YzYU1DQWdKUVZsYUdvMGVQNHZEaHcramV2VHYvT0VKRWRKZnhLUVBBbURGanNHM2JOanorK09NWU8zYnNIZjFsVkY1ZWpxKysrZ3JyMXEyRDFXb1ZqL3Y3KzJQWnNtWFE2WFFBZ0FrVEpxQ2dvQUQvL2U5L0FWUjBvNG1QajhmUm8wZngvUFBQUTZQUjFPdCtBUUVCR0Q5K3ZOMXpsWU9SSy8zclgvK3FjVnJXQVFNR2lOZlJhclZRcTlYaSt3Y01HSUJCZ3daQnFWU2lxS2dJR3pac0FGRFJIYzdYMXhlWm1abVlOMjhlVENZVHRtN2RpdjM3OTJQeTVNbnc4L1BEd29VTHhiRTdJMGFNd1BQUFA4K0hnU1pRWGw0T285RW9UbUpRV0Znb0JwQ3EvOTIxV2kwOFBUM0Z0VUU4UFQyaDFXcjUzNEFjVGtoSUNFcEtTbkRxMUNrNE9Ua2hKaVpHN2lvUkVUa1VoaElBUGo0KytQTExMK0hqNDFOam1SVXJWbURGaWhXTnVrOVNVaEpXckZpQmpJd015ZkhJeUVnc1hMZ1FIaDRla3VNdnYvd3lkRG9kdnYzMlcvSFlqaDA3Y096WU1VeWJOZzBQUHZoZ3ZlNmJuWjFkcjNKVnUxQlZWMUJRSUc0TGdvQk9uVG9oS1NrSlFNVk1ZKys4ODQ3TmU0S0RneEVVRkFRQWlJK1B4N3Z2dm9zTEZ5N2cxcTFiZVBmZGR5VmxIMzMwVVV5ZlByMWU5YVNLYVhjclowK3JEQjFWdDZ0UG11RHM3QXdQRHc4RUJnYkN5OHNMbnA2ZThQRHdZT3NIVVJXUmtaRW9LeXZEMmJOblliVmE3MHFyT1JFUlZYRFlKeEtqMFlpYk4yOUtqbVZuWjhOZ01EVDV2YTVkdTRiVnExZGorL2J0a3RZUm9HS3cvYlBQUG92UzBsTGs1dWJhdkhmWXNHRlFLcFg0OTcvL0xSN0x6OC9Ia2lWTDhOTlBQMkhpeElubzBxVkxrOWU1TGxPblRzWGN1WE5oTkJydG5sZXBWSmd5WllxNEh4a1ppVTgrK1FScjFxekIyclZyeFRFOEFQREVFMDlnMHFSSmQ3ek9MWVhGWWtGcGFTbEtTa3BRVWxJaWJoY1hGMHNDU0dWM0s2Q2lTNTFHbzRGR280Rk9weE8zdFZvdE5Cb053d2RSUFZVR2tiUzBORmdzRm5UdDJwVXRoMFJFZDRIRFBxbjgvUFBQK09xcnIyeU9iOXUyVGR4dXpBclRsZU11OHZQek1YSGlSSEhBY0hVSkNRbElTRWk0clh1Y1BuMGFjWEZ4R0RKa0NPTGk0bW9zVi9VelZWVjlUTW1pUll2cU5hWUVxR2dGbVQ5L1BnNGNPSUFyVjY3QTM5OGZRTVY0QkwxZWo1NDllMEt2MTJQQ2hBazI3M1Z4Y1JIRGpDQUkyTGR2SC9idDJ5ZWVmL1RSUjJ1ZFZLQWxzbHF0S0NzckU0T0d2VmRsK0tqZXlsSEp5Y2tKV3EwV1hsNWU4UGYzbDRRT1YxZFhQamdSTlpINzdyc1BTcVVTWjg2Y2djVmlRV3hzTFAvL0lpSzZ3eHcybE5USHhvMGJHMzBOblU2SEo1OThFbDk4OFlWNHJQSVgzdUhEaHh0OHZTRkRobURyMXExaWk0dWJteHVlZU9LSlJ0ZXpvVFp2M296MzMzOGZBQkFhR29vRkN4YllMWmVWbFZYcmRheFdxMDJacW9QLzVXQzFXc1dGSnkwV0N5d1dDOHJMeTJFeW1XQXltY1R0Nmw5ck8xYTFaYWdxbFVvRkZ4Y1h1TGk0d04zZEhYcTlYdHl2K25KMmR1YU1RRVIzVWVmT25hRlFLSEQ2OUdsWUxCYjA2TkdEd1lTSTZBNWlLS2xCZm40K1huamhoVVpkNDV0dnZnRlEwVDBwS1NrSnAwK2Z4cVJKa3pCMDZGQ2JNUlgxRlJjWGg2RkRoK0xqano5R1Nrb0s0dUxpeENsM2E1S1FrSUI1OCtiVmVlM2F5bFJ2YmRteVpZdTRuWmFXWm5lQnhKRWpSOVo1VDN1YTR1RzdvS0FBeDQ0ZGs0U0x1cjVXYmplVUlBaFFxOVZRcTlWUXFWUlFxOVZ3ZG5hR1JxT1JISytjQWExcTBHQzNLcUxtS3lvcUNncUZBc25KeWJCWUxPalpzeWYvT0VCRWRJYzQ3QlBSaUJFajhNQUREMkRIamgyU2dlU1ZxcS8yM2hpQ0lPQ1ZWMTZCeFdJUnA4Sjk4Y1VYOGR4eno5M1c5U0lqSS9IKysrOGpKU1VGWVdGaFRWTEhoamgyN0JoU1UxUHJWZFplMTdIVTFGVE1tREZEVXVhWFgzNFJXMTZhYW5DcFFxR0FTcVdDSUFoUUtCUzMvYlh5T3RXRFIrVTJGMXNqdW5kRlJFUkFvVkFnTVRFUkZvc0Z2WHYzWmpBaElyb0RIRGFVVkM0TTZPM3RmVmZ1VjMzeFFhVlMyZWlIV1h1QnBPcDRoSnArY2ZyNStkVjU3WktTRXJ2ZHFNckx5N0ZxMVNweHYzSUsyYW9yMHZ2NyswTVFCSGg3ZTZPMHRCVC8rOS8vQUZSODV2NzkrOXU5WDJWWHVaQ1FrQ1lKV2w1ZVh1alhyMStqcjBORUZCWVdCb1ZDZ1JNblRtRHYzcjNvMDZjUC94aEJSTlRFSERhVTFFV3YxOXY5SzcvRllzR1FJVVBFL1crKythYk9oL3k5ZS9mV09PYWlLVlN0WjBsSmliaXRWcXZ0bHEvc1ZnWlVMRjVvTnBzQlZBUTF2VjRQb09ZNjM3cDFTeXd2Q0FLV0wxOE9YMTlmU1ZldHp6NzdUT3lXbEpPVGc2Vkxsd0tvV08zZFhpZ3htODE0OHNrbmtaaVlLTXRNWWtSRWRlbllzU01VQ2dXT0hUdUczYnQzbzIvZnZwTEZhSW1JcUhFWVNocm8rdlhya3YzNkxtSjR0eFFYRjR2YnJxNnV0WmExV3EyWU9uV3FPTFhzeUpFajhleXp6OWI2SG05dmI2eGN1Ukt2dmZhYXVBNUo5UmFWcWkwMFZRZDQxOVJ5TTNueVpISDd4SWtUaUkyTmhWYXJyYlVlUkVSM1cyaG9LTlJxTlE0ZlBvd2RPM2JnVDMvNkUzOVdFUkUxRVlhU0d0Z2J1RzFQYllPNWUvYnNpYmZlZXF1cHFsUXZWY2ZCVk84eVZ0MjFhOWNrYTExVWpuZXBUZFh4SUdmT25CRlhuSytxYWt2UzU1OS9MbTdYMUhKVGZmYXR5cFlZSXFMbUpqQXdFRzV1YnRpM2J4OTI3TmlCdm4zN3d0ZlhWKzVxRVJHMWVBd2wxUlFXRnVMRWlSTk5lczJZbUJoOC9QSEhOc2MzYjk2TURSczJpUHMrUGo2WVAzOCtuSjJkeFdNWEwxN0VKNTk4QW9WQ2dUZmVlS1BHQi91cTVhdGVyelluVDU2VTdMZHQyN2JXOHJlamFramlMMjRpdWhmbzlYb01HREFBZS9ic3dSOS8vSUh1M2J1alhidDJjbGVMaUtoRll5aXBKaTR1RGwyNmRMRzdzcnU5VmVDQmloWUplNjBTbGFGQW85RWdKQ1JFY2k0bEpRVy8vdnFydUs5V3E3Rmd3UUxKSU8vRGh3L2puLy84SjB3bUV3RGd0OTkrdzhzdnYxeGozVXRMUzNIbHloVnh2MDJiTmpXV0JXRFR5dEdoUTRkYXl3TVZDL2hWbjRMNDh1WExZamN0ZDNkM2VIbDVpZWVxdG9LMGJ0M2E3alZyV3R5UmlLaTVjbmQzeDhDQkE3RjM3MTRjT0hBQWhZV0ZDQThQbDd0YVJFUXRGa05KTldscGFXamZ2ajIrL3ZwcnlmSEtkVXZzaFJLRlFvSFhYMzhkSFR0MnJOYzlzck96TVcvZVBERnNDSUtBMmJObjI4dzZGUjBkamJadDJ5SWpJd05BUllnSURRM0ZuLy84Wjd2WFBYNzh1S1RyVS92MjdRRlVoS0tnb0NCSjJZMGJOOXEwQ0wzMDBrc1lQSGd3aGc0ZGF2YzlBQkFVRklUVnExZUwrK25wNlpKVjRVZVBIbzIvL2UxdjRuNThmTHk0blpPVFUrTWlna1JFTFkyenN6UDY5ZXVIUTRjT0lTa3BDVWFqRWQyNmRlT1V3VVJFdDhIaFEwbEJRWUhOc2NvUVVPbm8wYU40OTkxM0pWMlJwazJiaHExYnR5STlQUjAzYnR6QXpKa3o4ZVNUVDJMMDZORzF6c2lTbloyTnVMZzR5WDBuVFpxRUJ4OTgwRzc1NTU5L0huUG16QkhEeGtjZmZZVDI3ZHNqT2pyYXB1eUJBd2NrKzVVaEtUbzZHcDk5OWhtQWl0bXpWcTFhaFY5KytjWG0vUVVGQlZpM2JoM1dyVnVITGwyNllPellzZWpidDIrTkMveVZscFppK2ZMbGtnVUh2L3p5U3lnVUNvd2VQUm9XaTBWU3B6Tm56bURod29VWVBueTQzZXNSRWJVMFNxVVNQWHYyaEVhalFVcEtDb3FLaXRDblQ1ODZ1OW9TRVpHVVlMMmRKYXliZ2UzYnQrT2hoeDVxOUhXbVQ1K090TFEwY2QvSnlRa3pac3pBb0VHRGNQRGdRV3pjdUJGSGpoeVJ2Q2MyTmhadnYvMDJNakl5TUdQR0RKU1ZsWW5uUER3OE1HVElFUFR0MnhlZE9uV1NQTkFuSnlkandZSUZra0FpQ0FMMGVqMnNWaXZLeTh0aE1wbFFWbFlHazhsVTQrcmlPcDBPSDMzMEVYUTZuWGlzc0xBUVR6MzFGQW9MQ3dFQWJtNXUrUEhISDZGVUttRTJtM0hpeEFuOC92dnYyTGx6cDJRdEV3QVlQbnc0TWpNemtaaVlhUGRldzRZTncvRGh3eVgzS3lvcXd1TEZpM0h3NEVHN2RSdzRjQ0FHREJpQTExOS8zZWFjU3FXU3RKZ3NXclFJVGs1T1VLdlZFQVFCSGg0ZWplcWYzVlQvTm9pSUd1TDgrZk00Y3VRSTNOM2QwYWRQbnpvbkd5RWljbFNDSUFnMnh4dzlsSHo0NFlmNDZhZWZBRlNNd1hqeHhSZXhidDA2SkNjbjJ6eThBMEMzYnQzdzVwdHZpdFB0SGoxNkZQUG56N2RiZHRTb1VaZzZkYXE0LzhNUFA5Z2Q4SDQ3b3FLaUVCOGZMNGFldFd2WFNycFZEUnc0RU1PSEQ4ZmF0V3VSbEpTRW9xSWltMnVvMVdwTW16Wk43QTZXbUppSWI3LzkxaWFFQVJWQjRzMDMzMFN2WHIyUWtwS0M1Y3VYSXpNelV6d2ZFaEtDZHUzYVlkZXVYUUNBZ0lBQWVIaDRJRGs1R1VERitKcTh2THg2ZmJheFk4ZGkvUGp4OWZ4TzJHSW9JU0s1NU9Ua0lDRWhBUmFMQmQyNmRlTUFlQ0lpTyt5RkVvZnYrRHBseWhSRVJFU2dZOGVPV0xseUpicDE2NGJnNEdDYmtLRlFLUERYdi80VmI3MzFsbVQ5ajY1ZHUyTHAwcVhpb29PVldyVnFoWEhqeGttT0RSOCt2RjdUN3RaSFVsSVN2dmppQzNGL3dJQUJDQXdNRlBlSERoMktvS0FncEtXbDJRUVNRUkRRdTNkdmZQNzU1NUx4S2RIUjBWaTZkQ2xXclZxRmJ0MjZTZDZqMSt2UnRXdFhIRDkrSEMrODhJSWtrT2gwT2l4WXNBQno1ODdGaUJFajRPVGtoS0ZEaDRxQkJLZ1lyekpod2dUWStUZG9vMmZQbnZYL1JoQVJOU04rZm40WU5HZ1FQRDA5Y2VEQUFSdzVjb1RUbkJNUjFZUER0NVFBRllQWVhWMWR4YkJSWGw2TzZkT25JeU1qQTRJZ0lEWTJGcE1uVHhZSGp0dFRWRlNFTDc3NEFwczNiMFpaV1JubXpadUhCeDU0d0tiYzJyVnI4Y01QUHlBZ0lBQyt2cjdRYURUaXk4M05UZkp5Y1hFUnZ6bzdPK1BTcFV1SWk0dUQyV3pHL2ZmZmoyblRwa2xXa3pjYWpYajk5ZGNoQ0FMZWUrODlBTURXclZ2RndlYXRXclZDdjM3OU1HellzSHBOLzV1WW1JalZxMWNqS1NrSkN4Y3VSTy9ldlFGSVczejgvUHl3Wk1rU3lWOERVMU5UNGU3dWpyZmVlZ3VwcWFrSUNBakFGMTk4QVVFUWtKNmVqbTNidGlFdExRMTVlWGtvTEN4RWFXbXAyRjNOM2QwZDMzMzNYYjNDUzAzWVVrSkVjck5ZTEVoTVRFUnFhaXE4dkx6UXUzZHZMclJJUlBUL3NQdFdBNlNrcE9EWXNXTjQ2S0dIYkZwQmFuUHo1azNzMjdjUER6Lzg4QjJwMTZaTm05QzJiVnZjZDk5OWRzOFhGUlVoUHo4Zi92NytBQ3BXYmQrOGVUT2lvcUpzcHZLdHIxT25UaUVpSWtKeWJQMzY5VGh5NUFqbXpKa0RiMjl2dSs4ckx5L0hxbFdyMEtOSEQvVHAwK2UyN24wN0dFcUlxTG00ZE9rU0RoMDZCS3ZWaXU3ZHU0cy9tNG1JSEJsRENUa0UvdHNnb3Vha3NMQVErL2Z2eC9YcjF4RWFHb291WGJwdzJtQWljbWdjVTBKRVJIU1hhVFFhREJnd0FLR2hvVWhMUzhPdVhidkVtUktKaUtnQ1F3a1JFZEVkcGxBb2NOOTk5NkZYcjE2NGVmTW10bTNiaGdzWExzaGRMU0tpWm9PaGhJaUk2QzRKQ0FqQVF3ODlCSzFXaXdNSERtRHYzcjBvS1NtUnUxcEVSTEp6K0JYZGlZaUk3aVozZDNjTUhEZ1FaODZjUVhKeU1qWnYzb3lZbUJnRUJRWEpYVFZxSWNyTHk1R1ptWW5jM0Z3VUZ4ZHoybWtIb1ZRcTRlcnFDcjFlajhEQVFNa0MzZmVDZSt2VEVCRVJ0UUNDSUNBc0xBd0dnd0dIRGgzQ29VT0hjUEhpUlhUcjFrMnlGaFpSZGZuNStUaDE2aFI4Zkh3UUhoNE9yVllMcFZJcGQ3WG9MakNielRBYWpjak96a1pDUWdJaUlpS2cwK25rcmxhVFlmY3RJaUlpbVhoNGVHREFnQUhvM0xrenJsNjlpaTFidHVEOCtmTnlWNHVhcWZ6OGZDUW5KeU15TWhMaDRlSHc5UFJrSUhFZ1NxVVNucDZlQ0E4UFIyUmtKSktUazVHZm55OTN0Wm9NUXdrUkVaR01CRUZBcDA2ZHhKWGdEeDgrak4yN2Q2T29xRWp1cWxFelVsNWVqbE9uVGlFcUtxckc5Y0hJY1hoN2V5TXFLZ3FuVHAxQ2VYbTUzTlZwRWd3bFJFUkV6WUM3dXp2NjkrK1BtSmdZWEx0MkRWdTJiTUc1YytmUVFwY1RveWFXbVprSkh4OGZCaElTZVh0N3c4ZkhCNW1abVhKWHBVa3dsQkFSRVRVVGdpQ2dRNGNPR0R4NE1MeTl2WEgwNkZIczNMa1RlWGw1Y2xlTlpKYWJtd3VEd1NCM05haVpNUmdNdUhidG10elZhQklNSlVSRVJNMk1WcXRGdjM3OUVCc2JpNktpSXV6Y3VSTUhEaHhnbHk0SFZseGNESzFXSzNjMXFKblJhclgzek04RnpyNUZSRVRVREFtQ2dQYnQyeU1nSUFDblQ1OUdhbW9xTGwyNmhJNGRPeUlzTE95ZW13NlVhbWMybXptb25Xd29sY3A3Wmtwby9rUWpJaUpxeGxRcUZhS2pveEVjSEl5VEowL2k5T25UT0gvK1BLS2pveEVZR0FoQkVPU3VJaEZSbzdIN0ZoRVJVUXVnMFdqUXUzZHZQUGpnZzNCMWRjV2hRNGV3WThlT2U2WS9PUkU1Tm9ZU0lpS2lGc1RYMXhjREJ3NUU5KzdkVVZ4Y2pGMjdkaUVoSVFHRmhZVnlWNDJJNkxhMTJPNWJsWDNvMkwrU3F1Sy9DU0p5QklJZ0lDZ29DUDcrL2toSlNjR1pNMmR3NmRJbEJBY0hvMU9uVG5CemM1Tzdpa1JFRGRKaVE0bXJxeXVNUmlNOFBUM2xyZ28xSTBhamtiK01pY2hocUZRcVJFVkZJVGc0R01uSnlUaDM3aHpTMDlNUkZCU0VzTEF3YURRYXVhdElSRlF2TFRhVTZQVjZaR2RuTTVTUVJIWjJObng5ZmVXdUJoSFJYZVhtNW9idTNic2pJaUlDS1NrcHlNakl3UG56NTlHdVhUdUVoNGZEM2QxZDdpb1NFZFdxeFk0cENRd01SRjVlSHE1ZnZ5NTNWYWladUg3OU92THk4aEFVRkNSM1ZZaUlaS0hSYU5DdFd6Yzg4c2dqQ0EwTnhjV0xGN0Y1ODJZa0pDVGd4bzBiY2xlUGlLaEdMYmFsUktWU0lTSWlBa2xKU1lpS2lvSzN0N2ZjVlNJWlhiOStIVWxKU1lpTWpPU1lFaUp5ZUs2dXJvaUppVUZZV0JoU1UxTng3dHc1WkdWbHdXQXdJQ0lpZ3I4emlhalphYkdoQkFCME9oMGlJeU9Sbkp3TUh4OGZHQXdHYUxWYVBwUTZDTFBaREtQUmlPenNiT1RsNVNFeU1oSTZuVTd1YWhFUk5Sc3VMaTdvM0xrek9uWHFoTE5uenlJdExRM2J0MjlINjlhdEVSNGV6dTZ1Uk5Sc3RPaFFBbFFFazE2OWVpRXpNeE1wS1Nrb0tpcTZaMWEycE5vcGxVcTR1Ym5CMTljWHZYcjE0dXJHUkVRMWNIWjJSbFJVRkRwMTZvUzB0RFNrcHFaaTE2NWQ4UFQwUkVoSUNBSURBL2t6bEloa2RVLzhCRktwVkFnSkNVRklTSWpjVlNFaUltcTIxR28xd3NQRDBhRkRCMlJtWnVMY3VYTTRldlFvVHA0OGlYYnQyaUVrSkFSZVhsNXlWNU9JSE5BOUVVcUlpSWlvL3FyK01TOHZMdy9uenAxRFJrWUcwdFBUNGVQamc1Q1FFUGo3KzdNN05CSGROUXdsUkVSRURzekh4d2MrUGo2SWlZbEJSa1lHenAwN2g0TUhEK0w0OGVNSUNncENjSEF3cHhRbW9qdU9vWVNJaUlqZzVPU0VqaDA3b2tPSERyaDY5U3JPblR1SHMyZlBJalUxRmExYXRVSklTQWdNQmdNVWloYTdtZ0FSTldNTUpVUkVSQ1FTQkFGK2ZuN3c4L05EY1hFeHpwOC9qL1QwZE96ZnZ4OU9UazR3R0F3SUNBaEFxMWF0R0ZDSXFNa3dsQkFSRVpGZHJxNnVpSWlJUUhoNE9DNWZ2b3lzckN4Y3ZIZ1JHUmtaY0hKeVF0dTJiZUh2NzgrQVFrU054bEJDUkVSRXRSSUVBUWFEQVFhREFXYXpHVGs1T2NqS3lrSldWaGJPbnovUGdFS3l5OG5KZ1pPVEV4Y0diY0VZU29pSWlLamVsRXFsSktCY3VYSUZGeTlldEFrb0FRRUIwT3YxRENndDBLMWJ0M0QyN0ZtY1BYc1d1Ym01ZU82NTUyN3JPcGN2WDhhVUtWUEUvWTBiTjlaYWZ0Q2dRZUwyb2tXTDBLdFhyM3JmS3o0K0hpZE9uSUN6c3pNZWUrd3hQUFBNTXpXV0hUSmtpTGc5ZWZKa2pCbzFxdDczb1R1SG9ZU0lpSWh1aTFLcFJOdTJiZEcyYmR0YUEwcWJObTNRcWxVcnFOVnF1YXRNZFRoeTVBaGVmZlZWeWJHSEgzNFlvYUdoRGI2VzFXcEZTVWxKVTFXdDF2dWNQWHNXQUZCYVdncFBUODlheTFzc0ZzbDc2N0ozNzE0c1dMQ2dVWFdzeWJadDIrN0lkVnNpaGhJaUlpSnF0TG9DaWlBSThQWDFSZXZXcmRHNmRXdDRlbnBDRUFTNXEwM1Z4TVRFd05QVEV6ZHUzQkNQL2Y3Nzc3Y1ZTdXdwTFMzRjFhdFg2eXgzN2RvMVpHVmwyVDFuTUJna2EraGN2SGdSUlVWRjRuNXdjSERqSzBwM0hVTUpFUkVSTmFtcUFjVmlzU0F2THc5WHJsekJsU3RYa0ppWWlNVEVSTGk0dU1EUHp3K3RXcldDWHErSFJxT1J1OXIzdklVTEYyTFBuajBOZnQvMzMzK1A3Ny8vdnRZeWZmcjB3VC8rOFk4NnI1V1Nrb0s0dUxnNnk2MVlzYUxHYzJ2V3JJRmVyeGYzVTFOVEplZWJLa0RWWlAzNjllTDI2TkdqeFphWHFzZXJkZ21yZWp3aElRSExseSsvby9WcnFSaEtpSWlJNkk1UktCVFE2L1hRNi9XSWpvNUdTVW1KR0ZBdVg3Nk16TXhNQUlDYm01c1lVQmhTcUNHT0hqMHFidnY0K09EbXpadTRlZk9tVFRtRHdYQTNxMFVOeEZCQ1JFUkVkNDJMaXd1Q2dvSVFGQlFFcTlXS216ZHZJamMzRjFldlhrVjJkall5TWpJQVZJUVVYMTlmNkhRNitQajR3TXZMaTRQbVc0Z05HellnS1NrSi92NytrdU83dlRBYmJnQUFEdmhKUkVGVWQrOUduejU5c0hyMWFydnZtekJoZ3JqOTRvc3Zva3VYTGpabDJyUnBBNVZLK3ZoNitQQmhjVHN2THcvang0KzNlLzJtR3I5UjA4RDRoaDRuS1lZU0lpSWlrb1VnQ1BEMDlJU25weWRDUTBOdFFrcHViaTR1WExnQW9LTEZ4ZHZiR3pxZFRnd3FiRTFwbkpyQ1FYMVZEUkZWSFR4NEVJY09IVUwvL3YwbHh4Y3RXb1RvNkdna0ppYldlZTJhdW0rdFhyMGFBUUVCNG41NmVqcnk4L1ByWCtrYTdObXpCMTVlWG9pT2ptNzB0ZWoyTUpRUUVSRlJzMUE5cEFCQWNYRXg4dkx5a0plWGgvejhmS1NucDRzekxhblZhbmg2ZXNMTHl3dGVYbDdpZTZzT2dxYWFWWDI0cjJycDBxVXdHbzFpbWFsVHB6Ym91cGN1WFFJQXRHM2IxdVpjZUhoNHZVSkpmZTNkdTdkUjc3OTU4eWFXTEZtQ1hidDJ3ZFBURXg5KytDRmF0V29sS2RPM2I5ODZXMW5HangrUDdPeHNjWit6YWpVY1F3a1JFUkUxVzY2dXJ2RDM5eGU3QWxrc0Z0eTRjUVA1K2ZtNGNlTUdDZ29La0pHUmdmTHljZ0FWd1VhcjFjTEx5d3Z1N3U2U1YvVnVQNDZtVjY5ZThQWDFyYlBjSDMvOElYNC9LNy9hTTNMa1NIRzdmZnYyWXZtY25Cd0F0cUZrNnRTcDZOU3BVNDB0TEE4Ly9MQzR2WERoUXZUbzBjTnVPYXZWQ2tFUVlMVmFzWFhyVnZGNFRFd000dVBqeGYxdDI3WmgyYkpsQUNxNkE5cVRrNU1qRHY2L2NlTUczbnp6VGJ6MzNudHdkbllHQUNRbEpXSG16SmwyMzF1YnFtdXUxSVVCcG9Kai85OUpSRVJFTFVwbE42NnFLM2RiclZZVUZoYWlvS0JBZk9YbjU5dE1LZXZxNmlvSktScU5CbTV1YnRCb05BNnhoc3Jnd1lNeGVQQmduRHg1RWw5KytTWHk4L09oMCtra1pVcEtTaVJCcEtZMVA5TFQweEVRRUlEaHc0ZExwbmJPek15RTJXd0dZTnNTTTJyVXFIby9yTStmUDcvR2MzLzYwNTh3Zi81OG5EaHhBbGV1WEJHUGQrM2FWVkl1TnpkWDNHN2R1clhkYTNYbzBBRWRPblRBcDU5K0NnQklTMHZEaWhVck1HZk9uSHJWazVvT1F3a1JFUkcxYUpXdEkxcXRWaks0Mm13MncyZzA0dGF0VzVKWFptYW1UUXVBV3EyR1JxTVJYMjV1Ym5CMWRZV0xpNHY0dWhkYVdqWnQyb1FQUHZnQTVlWGxpSXVMUTN4OFBIeDhmTVR6VmRjbkFXQVRXZ0Nnb0tBQTgrYk53OVdyVjdGNzkyN01talZMZk9oUFMwc0RBT2oxZW5oNGVOekJUd0w4L1BQUGt2M0ttZHdxVlk1SEFtcWZKbmpVcUZFNGV2U29PR0IrMjdadDZOS2xDNFlNR1lJT0hUclVhK3pOcTYrK0tsbC9wYkhqZFJ4UnkvKy9pNGlJaU1nT3BWSXBqak9wcnFTa0JFVkZSU2dzTEJTL0ZoWVc0dGF0VzdoeTVZcjQxLzZxVkNxVkpLUzR1TGpBeWNrSmFyVWFUazVPNHF2cWZuTWEzMUpTVW9JTkd6YUlnU3dyS3d0eGNYRjQ1NTEzeFBCUjlVRWVrTFkyQUlESlpNS0NCUXZFQi9Eang0OWoyYkpsZVBmZGR3SDgvMUFTRWhKaXR3NWZmLzExb3orSGk0c0wwdFBUYmNhVG5EeDVVckovK3ZScGNUc2lJcUxHNndtQ2dObXpaMlBpeEluaVdKcjMzMzhmblRwMVFsQlFrTmppVTlOaWpyZkR3OE9qenBYbkhRMURDUkVSRVRtY3lsQmhyeVVBcUZoNXZLU2tSSHdWRnhkTDltL2N1SUdyVjYvQ1pETEJhclhXZUIrRlFnR2xVZ21sVWdtVlNpWDVXcm10VUNpZ1VDZ2dDSUxOcS9KNFUzM21aY3VXWWRhc1diaDQ4U0tBaXRYUTQrTGlzSHo1Y3VoME9uRks1a3FuVHAwU3Q4MW1NeFl2WG96azVHVHhtSitmSDk1NDR3MXhQeXdzREE4ODhFQ05zMWdaRElZR2piZW83b01QUG9EQllNQW5uM3hpODMzUHpjMUZXbG9hUWtORGtaV1ZKUmw0M3JsejUxcXZxOVBwTUhYcVZMenp6anNBS2o2WHlXU1NsS2xwTEl3OWRaVjk0b2tuTUduU3BIcGZ6eEV3bEJBUkVSRlY0K3pzREdkbjV6ci9tbTIxV2xGZVhvNnlzaktibDhsa2dzbGtndGxzUm5sNU9jeG1zMlM3ckt4TVBHYTFXbTFlRm90RjNQYnk4bXFTejZYVDZSQWZINDlaczJhSkQrMVpXVm1ZUFhzMjNubm5IYVNrcEVqSzUrYm1JalUxRlIwNmRFQjhmTHlrZGNMZDNSMXZ2LzIySk5nTkhEZ1FBd2NPQkFCSktHaHFNVEV4Mkxseko0Q0tGcXpLMXAvdDI3Y2pORFFVTzNic0VNdTJhZE9teHBuR3FucjQ0WWV4Wjg4ZWhJYUdZdXpZc1E0eHpxZzVZU2doSWlJaXVrMkNJRUN0Vm90alV1NlU3ZHUzTjltMWZIMTlzWFRwVXJ6d3dnc29LQ2dBVURGTzVNS0ZDemgwNkpCTitkOSsrdzJ4c2JHU0IzMDNOemNzV2JLa1hnLzd0Wmt3WVVLTmc5QXJMVm15eE9iWTRNR0Q4ZDEzMytIYXRXdVlQWHMyRmk5ZURBRFlzbVVMSG4vOGNXemF0RWtzV3htUzZ1T3R0OTZxVjh0VWNIQndyZU5VN0trNlV4alpZaWdoSWlJaWNqQnQyclRCb2tXTEVCY1hoOWF0VzJQUm9rVTRlL1lzaW91TGJjcHUyYklGbzBlUHhxeFpzL0RlZSs5QnJWWmo4ZUxGQ0FzTGEzUTlRa0pDeE9tRUcwS3BWT0t4eHg3RGpSczMwTDkvZjZ4ZHV4YnA2ZWt3R28xNCtlV1h4UUg3U3FWU010VndYZXJiVlM0OVBSM3A2ZWtOcmpmVmpLR0VpSWlJeUFHRmhZVmg2ZEtsQ0E0T2hyT3pNMTUvL1hYSmVZVkNBWXZGZ3ZMeWNxeGN1VkxzcXVYczdJeW9xS2dtcVVQMWV6YkVrQ0ZEeElrRVJvOGVqYVZMbHdLUWRoc2JPSEFnL1B6OEdsZEpPOGFNR1lObm5ubW1RZTlwekZnYVI4QlFRa1JFUk9TZ0tzUEY1NTkvTHBsZEtqWTJGajQrUHRpeVpRc0E0TWlSSS9qMDAwOGJ2THI3blZTNXdDRUFEQmd3QUQvKytDTlNVMU1sNS8vKzk3L2ZrWHNuSkNUZzJyVnJkK1Rham9xaGhJaUlpTWhCV2ExV2ZQdnR0L2orKysvRlk0SWdZT3pZc2REcjlmampqejlRVWxJQ0FGaS9majNNWmpPbVQ1L2VaRE9DZmZEQkIrallzV090WmVyVHdtQzFXbTNHOUtoVUtseTRjQUY2dmI1UmRiU0gzYmVhSGtNSkVSRVJrUVBLeTh0RGZIdzhqaHc1SWprK1lzUUlSRVpHQWdDbVRKbUNsU3RYaXVkKyt1a25uRDkvSGkrOTlCTGF0bTNiNkRyTW1ER2owZGV3V3ExWXVYSWxqaDA3SmpsZVdGaUl1WFBuNHFtbm5zTGpqejhPTnplM1J0K3JFcnR2TlQyR0VpSWlJaUlIa3ArZmozWHIxbUhUcGswb0xTMlZuT3ZTcFF1bVQ1OHU3bzhZTVFLcHFhbll2SG16ZU96NDhlT1lQSGt5aGcwYmhwRWpSOEpnTU55MXVsZG5zVml3Y3VWSy9QcnJyM2JQVzYxV2ZQUE5OL2p4eHgveHlDT1A0UDc3NzhkdnYvM1c2T2wrMTZ4Wmd6VnIxalRxR2lURlVFSkVSRVIwanpPWlREaHc0QUMyYjkrT0F3Y09pT3Q2VkJVYkc0c0ZDeFpBcFpJK0hzNmNPUk1tazBreUpiREpaTUtHRFJ2dzg4OC9JeW9xQ2oxNzlzU0lFU01hM0JxeGVQSGlXbWZmS2lzcms0d0xVU2dVNHJiUmFNU1NKVXRzcGpFZU0yWU16cHc1STJrQktpb3F3dnIxNjdGKy9YcW8xV3FFaG9iQzE5Y1hXcTBXR28wR0twVktYRi9HYURRaUx5OFAvZnIxdzEvKzhoZTc5ZUtVd0UyUG9ZU0lpSWpvSHBlYm00djQrSGdVRlJYWm5GTW9GQmd6Wmd5ZWZ2cHB5VU4vMWZPdnZQSUsyclZyaDYrLy9ob1dpMFU4WjdWYWtaaVlDTFZhamRHalJ6ZTRYbDVlWHBJeEh5dFdyRUJaV1JtY25aMmhVcWtrQTljQndNZkhCd0NRbUppSXQ5OStHN201dVpMelR6LzlOTWFOR3dlcjFZcDE2OVpoelpvMU5wL1paRExoOU9uVGRkWnQ1c3laMkxWcmw5MXpiZHEwUVd4c2JMMCtZNldxb2VUQ2hRdml0U01qSTlHcVZhc0dYZXRleEZCQ1JFUkVkSTh6R0F5WU1XTUc0dVBqSmNlam9xTHczSFBQSVNRa3BOYjNDNEtBTVdQR0lEWTJGaXRXckpDRUJYZDNkOHlaTTZkSkJyOFhGUldKSzdWWEZ4TVRBMjl2Yi9HZWhZV0ZrdnFOSFRzVzQ4YU5FL2VmZU9JSkRCczJERC8rK0NPMmJ0MktuSnljZXRjak1EQVFBUUVCbURCaGd0M3plL2Z1bGF4dTMxRDc5Ky9IL3YzN0FRQ3Z2ZllhUXdrWVNvaUlpSWdjd3VEQmc3RjE2MWFjUEhrU1hidDJ4ZWpSbzlHMWE5Y0dYYU5qeDQ1WXRXb1Y5dTNiaC8vODV6OUlUazdHMUtsVHhSYU0rZ2dLQ2hLM25aeWNKT2M2ZCs2TW5UdDNRcUZRUUsxV3c4bkpDUjRlSHVqU3BRc21UcHdvdWNiY3VYTXhmLzU4YUxWYXpKa3pCNzE2OWJLNWwxYXJ4Ymh4NHpCdTNEaWNQWHNXeDQ4Zngvbno1NUdkblkyYk4yK2lxS2dJcGFXbE1KbE1LQ3NyZzlWcUJRRDA2TkdqUWQ4WGFqekJXdm5kSnlJaUlxSm1hZnYyN1hqb29ZY2FmWjJjbkJ4WUxCYTBhZE9tQ1dwVnNWQmhUUVBkclZZclRDYVR1Rjg5Z0RTRlgzLzlGZDI3ZDIreWxnYXIxUXF6MlF5bFV0bGsweDdmYVUzMWIrTnVFdXg4YzlsU1FrUkVST1FnbW5wMTg5cG0zaElFNFk0RWthcUdEUnZXcE5jVEJNRm1vRC9kSGJham1ZaUlpSWlJaU80aWhoSWlJaUlpSXBJVlF3a1JFUkVSRWNtS29ZU0lpSWlJaUdURlVFSkVSRVJFUkxKaUtDRWlJaUlpSWxreGxCQVJFUkVSa2F3WVNvaUlpSWlJU0ZZTUpVUkVSRVJFSkN1R0VpSWlJaUlpa2hWRENSRVJFUkVSeVlxaGhJaUlpSWlJWk1WUVFrUkVSRVJFc21Jb0lTSWlJaUlpV1RHVUVCRVJFVFZ6U3FVU1pyTlo3bXBRTTJNMm02RlVLdVd1UnBOZ0tDRWlJaUpxNWx4ZFhXRTBHdVd1QmpVelJxTVJibTV1Y2xlalNUQ1VFQkVSRVRWemVyMGUyZG5aY2xlRG1wbnM3R3o0K3ZyS1hZMG13VkJDUkVSRTFNd0ZCZ1lpTHk4UDE2OWZsN3NxMUV4Y3YzNGRlWGw1Q0FvS2tyc3FUWUtoaElpSWlLaVpVNmxVaUlpSVFGSlNFb01KNGZyMTYwaEtTa0pFUk1ROU02WkVzRnF0VnJrclFVUkVSRVIxeTgvUHg2bFRwK0RqNHdPRHdRQ3RWbnZQUEpSUzdjeG1NNHhHSTdLenM1R1hsNGVJaUFqb2REcTVxM1ZiQkVFUWJJNHhsQkFSRVJHMUhPWGw1Y2pNek1TMWE5ZFFWRlRFV2JrY2hGS3BoSnViRzN4OWZSRVlHQWlWU2lWM2xXNGJRd2tSRVJFUkVjbktYaWpobUJJaUlpSWlJcElWUXdrUkVSRVJFY21Lb1lTSWlJaUlpR1RGVUVKRVJFUkVSTEppS0NFaUlpSWlJbGt4bEJBUkVSRVJrYXdZU29pSWlJaUlTRllNSlVSRVJFUkVKQ3VHRWlJaUlpSWlraFZEQ1JFUkVSRVJ5WXFoaElpSWlJaUlaTVZRUWtSRVJFUkVzbUlvSVNJaUlpSWlXVEdVRUJFUkVSR1JyQmhLaUlpSWlJaElWZ3dsUkVSRVJFUWtLNFlTSWlJaUlpS1NGVU1KRVJFUkVSSEppcUdFaUlpSWlJaGt4VkJDUkVSRVJFU3lZaWdoSWlJaUlpSlpNWlFRRVJFUkVaR3NHRXFJaUlpSWlFaFdEQ1ZFUkVSRVJDUXJoaElpSWlJaUlwSVZRd2tSRVJFUkVjbUtvWVNJaUlpSWlHVEZVRUpFUkVSRVJMSmlLQ0VpSWlJaUlsa3hsQkFSRVJFUmthd1lTb2lJaUlpSVNGWU1KVVJFUkVSRUpDdUdFaUlpSWlJaWtoVkRDUkVSRVJFUnlZcWhoSWlJaUlpSVpNVlFRa1JFUkVSRXNtSW9JU0lpSWlJaVdUR1VFQkVSRVJHUnJCaEtpSWlJaUloSVZnd2xSRVJFUkVRa0s0WVNJaUlpSWlLU0ZVTUpFUkVSRVJISmlxR0VpSWlJaUloa3hWQkNSRVJFUkVSRVJFUkVSRVJFUkVSRVJFUkVSRVJFUkVUa2VQNFBudDJRYXFiaXBma0FBQUFBU1VWT1JLNUNZSUk9IiwKCSJUaGVtZSIgOiAiIiwKCSJUeXBlIiA6ICJtaW5kIiwKCSJWZXJzaW9uIiA6ICIxMSIKfQo="/>
    </extobj>
    <extobj name="C9F754DE-2CAD-44b6-B708-469DEB6407EB-2">
      <extobjdata type="C9F754DE-2CAD-44b6-B708-469DEB6407EB" data="ewoJIkZpbGVJZCIgOiAiMTQxMDIzMTE3MTU4IiwKCSJHcm91cElkIiA6ICIyMjAwOTg2MzAiLAoJIkltYWdlIiA6ICJpVkJPUncwS0dnb0FBQUFOU1VoRVVnQUFBeVVBQUFINENBWUFBQUJVcTBKSEFBQUFDWEJJV1hNQUFBc1RBQUFMRXdFQW1wd1lBQUFnQUVsRVFWUjRuT3pkZTF4VWRmNC84TmN3RjI0REF6TU1jbE9RUzhoRndCVEQrNlhNcnJ0YmFsdHR0ZjBxdDdiZDd2Y3RjOXZLTG01YjJ1MjdiZXUyYlk4dFc5ZXQvZWFXWWlaZThJSVhrS3NnNHNoRkVBWVlIR2E0ekhCK2Y3aWNMOE53VTRIRERLL240ekVQNWx6bmZZejB2T1o4TGpKQkVBUVFFUkVSRVJHTkFwbE1KdXU5emtPS1FvaUlpSWlJaUxveGxCQVJFUkVSa2FRWVNvaUlpSWlJU0ZJTUpVUkVSRVJFSkNtR0VpSWlJaUlpa2hSRENSRVJFUkVSU1lxaGhJaUlpSWlJSk1WUVFrUkVSRVJFa21Jb0lTSWlJaUlpU1RHVUVCRVJFUkdScEJoS2lJaUlpSWhJVWd3bFJFUkVSRVFrS1lZU0lpSWlJaUtTRkVNSkVSRVJFUkZKaXFHRWlJaUlpSWdreFZCQ1JFUkVSRVNTWWlnaElpSWlJaUpKTVpRUUVSRVJFWkdrR0VxSWlJaUlpRWhTRENWRVJFUkVSQ1FwaGhJaUlpSWlJcElVUXdrUkVSRVJFVW1Lb1lTSWlJaUlpQ1RGVUVKRVJFUkVSSkppS0NFaUlpSWlJa2t4bEJBUkVSRVJrYVFZU29pSWlJaUlTRklNSlVSRVJFUkVKQ21HRWlJaUlpSWlraFJEQ1JFUkVSRVJTWXFoaElpSWlJaUlKTVZRUWtSRVJFUkVrbUlvSVNJaUlpSWlTVEdVRUJFUkVSR1JwQmhLaUlpSWlJaElVZ3dsUkVSRVJFUWtLWVlTSWlJaUlpS1NGRU1KRVJFUkVSRkppcUdFaUlpSWlJZ2t4VkJDUkVSRVJFU1NZaWdoSWlJaUlpSkpNWlFRRVJFUkVaR2tHRXFJaUlpSWlFaFNEQ1ZFUkVSRVJDUXBoaElpSWlJaUlwS1VRdW9DaUlpSWlHam9iRFliREFZRDZ1dnJZYlZhWWJmYnBTNkpSb0ZjTG9lM3R6ZjBlajBpSXlPaFVMalhiYnhNRUFSQjZpS0lpSWlJYUhDTmpZMG9LaXFDVHFkRFdGZ1kxR28xNUhLNTFHWFJLTERiN1RDYnphaXBxWUhSYUVSaVlpSzBXcTNVWlYwVW1Vd21jMXJIVUVKRVJFUTA5alUyTnFLd3NCREp5Y2tJREF5VXVoeVNVRk5URXdvS0NwQ1VsT1NTd2FTdlVNSStKVVJFUkVSam5NMW1RMUZSRVFNSkFRQUNBd09Sbkp5TW9xSWkyR3cycWNzWkZnd2xSRVJFUkdPY3dXQ0FUcWRqSUNGUllHQWdkRG9kREFhRDFLVU1DNFlTSWlJaW9qR3V2cjRlWVdGaFVwZEJZMHhZV0JnYUdocWtMbU5ZTUpRUUVSRVJqWEZXcXhWcXRWcnFNbWlNVWF2VnNGZ3NVcGN4TEJoS2lJaUlpTVk0dTkzT1ViYklpVnd1ZDVzaG9SbEtpSWlJaUloSVVnd2xSRVJFUkVRa0tZWVNJaUlpSWlLU0ZFTUpFUkVSRVJGSmlxR0VpSWlJaUlna3hWQkNSRVJFUkVTU1lpZ2hJaUlpSWlKSk1aUVFFUkVSRVpHa0dFcUlpSWlJaUVoU0RDVkVSRVJFUkNRcGhoSWlJaUlpSXBJVVF3a1JFUkVSRVVtS29ZU0lpSWlJaUNURlVFSkVSRVJFUkpKaUtDRWlJaUlpSWtreGxCQVJFUkVSa2FRWVNvaUlpSWpJcGRYVjFhR3BxVW5xTXVnU0tLUXVnSWlJaUloR1YwRkJBZmJ1M1l1MHREUk1uVG9WUGo0K1R2c1lqVVljUEhnUUZSVVZLQzh2UjJwcUt1NjY2NjRoZjBaaFlTR09IajJLTys2NFk5QjlpNHVMVVZKU2dvcUtDaGdNQnJ6MjJtdDkxdFNmdFd2WElpOHZENTZlbmxpMmJCbiszLy83Zi8zdXUzVHBVdkg5eXBVcnNYejU4aUYvRG8wY2hoSWlJaUtpY1diNzl1M1lzbVVMTm0zYUJMbGNqczgrK3d4QlFVRU8rOWp0ZHF4YnR3NTJ1eDBBVUZwYWlwdHV1Z2wrZm40RG52dnMyYlA0NktPUGtKV1ZCUUFJRHcvSG9rV0xCanhtMjdadCtPYWJiOFRsdkx3OHpKbzFhMGpYSWdnQ3lzcktBQUR0N2UzUWFEUUQ3dC9WMWVWdzdFQTZPanBRVTFNejRENHFsUW92dlBEQ2tHcnQ3ZVdYWDBaNGVQaEZIZXR1R0VxSWlJaUl4aEZCRUxCLy8zNXhPUzR1emltUUFFQndjRERtejUrUEgzNzRBUURRMXRhRy8vem5QL2pwVDM4NjRQbE5KaE4yNzk0dExyL3p6anRJU0VoQVNFaEl2OGZNbnovZklaUWNQbng0eUtHa3Fxb0tGb3RGWEk2T2poN1NjVU5SV1ZtSkJ4NTRZTUI5MXF4Wmc4ckt5b3M2ZjJkbjUwVWQ1NDRZU29pSWlJakdrYkt5TWhpTlJuSDVxcXV1d20yMzNkYm52bTF0YlE3TG4zNzZLYjc2NnFzKzkwMU1UTVNxVmFzUUZ4ZUhaY3VXNFIvLytBY0F3R0t4NE0wMzM4UmJiNzBGbVV6VzU3RXBLU253OS9kSFMwc0xnUE9oWktoS1Mwc2RsbU5qWTRkOExJMGREQ1ZFUkVSRTQ4ak9uVHZGOTBxbEVvc1dMY0o3NzcwM3BHTTdPanJRME5EUTU3Ym01bWJ4L2M5Ly9uUHMzcjBidGJXMUFJRDgvSHhzMnJRSksxYXN3SklsU3diOW5LcXFxbjczVzdod0laNS8vbmx4K2NpUkkrSjduVTZIbHBZV01kejBGQllXTnVqbkRvY3RXN1pBcFZJaEx5OFBUejc1cExnK016TVRBSVowL2VNUlF3a1JFUkhST0NFSWdrTW9tVHQzTHZ6OS9ZZjljenc5UGZITFgvNFNxMWV2QmdCTW16WU5HUmtady80NUFIRG8wQ0h4dmRGb3hNOS8vdk0rOStzT0JSY2lPam9hVzdac0FRQmNmLzMxNHZyWFgzOGRVNmRPQlFEVTE5ZGY4SG5KR1VNSkVSRVIwVGhSVUZEZ2NCTjl6VFhYQUxpNEcvYkJ6SjQ5RzB1WExzV01HVE93Y09IQ1lUOC9BSnc4ZVJLTmpZMlhmSjdkdTNjaklDQkFEQnJkWkRJWlZDcVYwLzRLaFVKYzMxK1ROTG93RENWRVJFUkU0OFIzMzMzbnNLelZhZ0VBdGJXMStNMXZmblBSNTEyL2ZqM1VhclhUK3A3Tmw3bzk5ZFJUQU00LzRlanVSQThBZDl4eEIwSkRRd2Y5cko0ZDV2ZnUzWHN4NVlwYVdscXdaczBhL1BEREQ5Qm9OUGpnZ3c4UUhCeDhTZWZzK1VTbEp6YmJHaGhEQ1JFUkVkRTRjTzdjT1llbVd6MTFkblplOUFoU0FNUmhnOXZhMm1DejJaeTJlM2w1UWFFNGY5dDU5ZFZYQXpnZkNIcUdrdG16WnlNdUxtN0lueWtJQXJadDJ5WXVwNldsWWUzYXRlSnlabVltM256elRRRG9kODZUdXJvNmNhUXdrOG1FMWF0WDQ1MTMzb0ducCtlUTY2RGh3VkJDUkVSRU5BNXMzYm9WSFIwZEkvb1pyNzMyR3JLenM1M1dQL0xJSTdqaGhoc2MxdldlSTBRdWwxL1FaK1hsNVlrZDZRSGc4c3N2ZDlqZXM1bGFmOE1SeDhYRklTNHVEaDk5OUJFQTRNU0pFMWkzYmgyZWZ2cnBDNnFscDBXTEZzSER3d05OVFUwT25mQ3Z2UEpLQU1EMzMzOS8wZWQyWnd3bFJFUkVSRzZ1czdNVC8vem5QL3ZkUG5IaXhCSHBWektRN3FjcjNlNi8vLzVCajltNGNhUFk1T3pycjc5MjJHWXdHQnlXVDU4K0xiNGZhSmpnNWN1WDQ4aVJJMktIK2N6TVRLU21wbUxwMHFVd21VeDl6dmplM1N4TnFWVGk0NDgvZHRyV1BmcFd6MUR5N0xQUEFtQW82UTlEQ1JFUkVaR2IrL2JiYi9zZHloY1l1VDRsQSttcm1kZGdsRW9sZ1BNZDNIdjNKemwyN0pqRGNuRnhzZmcrTVRHeDMzUEtaREk4OWRSVHVQZmVlMkUybXdFQTc3NzdMdUxqNHhFWUdIakJOZExGWVNnaElpSWl1a2lDSUtDam93T2RuWjNvNk9od2VtK3oyV0N6MldDMzIyRzMyL3Q5THdnQ0JFRkFWMWVYK0w3bkt5QWc0SkxxTENzckczRDdjUFVwdWZmZWU3Rml4UW9Bd0JOUFBJR3VycTUrajdtVVVMSng0MGFuNWwvMTlmVTRjZUlFWW1OalVWbFppWnFhR25GYlNrcktnT2ZWYXJXNC8vNzc4ZFpiYndFQUpreVljTkd6cmJPais4VmhLQ0VpSWlMcVFSQUV0TFcxRGVrMTJJMjFoNGNINUhJNUZBb0Y1SEs1dzNzZkh4OXhuVXdtYzNoNWVIZzRMUGZzTzNFeElpSWlMdW40b1pvMGFkS1E5MjF2YjNkWWZ1Q0JCNXc2bUcvZnZoMkZoWVhpY25jb1NVdEx3NDRkT3dDY0g1NjMrNy9EOXUzYkVSc2I2OUJFS2pRMEZCTW5UaHkwbm11dXVRYTdkKzlHYkd3czdyampEaWlWU2dpQ2dMLys5YThBNEREL3liUFBQb3VFaEFUSVpES25jRVFYaDZHRWlJaUl4aFZCRUdDMVd0SGEyZ3FMeGVMMDAyS3g5UGtOdjBxbGdwZVhGN3k4dktEVmF1SHA2UW1WU2dXVlNnV2xVdW4wWHFsVVhuRG43ZjVjYWlpSmpJd0VBRnh4eFJVNGNPQ0EwM1lwK3BSME41VUN6bmR5di9ubW01M20vQ2dzTEJSRFNYZkFBODZQNFBYRkYxK2dvYUVCVHozMUZGNTk5VlVBNXp2enIxaXhBdDk4ODQxNGp1NE81a1B4eWl1dk9OUWdrOG42bkFrK0tDaElYSC8yN05rK1EwOWJXNXREWi91Kzl1a09XY1JRUWtSRVJHNnFzN01UNTg2ZDYvUFZPM1I0ZVhuQng4Y0hnWUdCQ0E4UGg2K3ZMN3k5dmNVUTR1WGxCUThQRDRtdTVOS0ZoNGNEQUc2OTlkWStRNGtVenB3NUk3N1hhRFI5VGtMWWM3U3duamZ3Y3JrY3k1WXRnOGxrd3NLRkMvSDU1NS9qNU1tVE1Kdk5lUHp4eDJFeW1jVDl1aWVJSElxTG1RZ3hPRGdZR3pac2NGcWZsNWZuTUU5TFgvdlEvMkVvSVNJaUlwZlcxZFdGbHBZV21Fd21ORGMzbzdtNUdTMHRMV2hyYXhQM2tjbGs4UFgxaForZkh5Wk1tQUMxV2cxZlgxLzQrdnFLemFqY1dVaElDT2JQbjQrWW1KZyt0eGNYRitQaGh4Kys2UE52MnJRSkdvMW13SDBFUVVCcGFTbmk0K01CQUtkT25SSzNkWStvMVZ2UEpsNjlaMVpmdW5TcCtOL3RsbHR1d2V1dnZ3NEFEbjFKcnJ6eVNreVlNR0hvRjNLUmJybmxGcWQxdmZ1azlMWFB4SWtUeFg0czR4MURDUkVSRWJrTW04MkdwcVltTkRZMmlpR2twYVZGYk5mdjRlRUJqVWFEQ1JNbXdOL2ZIMzUrZnZEejg0TmFyWGJwSngyWFNxbFU0c0VISDVUczgrdnE2dkRFRTAvQTE5Y1hMNy84TXNyTHk4V25HUUFRRlJYVjUzRTlRMG52L2lZOWx4Y3ZYb3pObXplanRMVFVZZnZkZDk4OVBCZlFENVBKQklWQ2dhYW1wa0gzN1d1ZndZTGNlTUpRUWtSRVJHT1NJQWhvYVdsQlkyTWpqRVlqR2hzYkhRS0l0N2MzTkJvTlFrTkRvZEZvRUJBUUFEOC92NHRxZ2pNZTZIUTZXSzNXSWUzYjNjRytQOTJqZ2czVkYxOThBZUQvSmpIc1BiTjhhbXBxbjhmMWZObzEwQ3pyZ2lEQTE5ZlhZWjFDb2NEcDA2ZWgxK3VIWE9kUS9lTWYvOEQ3NzcrUFU2ZE80WjEzM2huMjg0OUhEQ1ZFUkVRMEp0anRkalEyTnFLK3ZoNzE5ZlZvYkd3VVIxVlNLcFhRYXJVSUR3K0hWcXNWTzVyVHlIajk5ZGVkWmtqdjZadHZ2c0c2ZGV2NjNkNWZhS210cmNXWk0yZXdkZXRXaC9YOURkbmJzek84dDdkM3Y1KzFmdjE2SEQxNjFHRjlhMnNybm52dU9menNaei9EaWhVcjRPUGowMis5QXpHWlRNakt5bkpZMTdOZmpsS3A3SE9RZ041OVNrWjdJQUZYdzFCQ1JFUkVrckRaYkRBYWpRNGhwTHNEZWtCQUFDSWpJNkhUNmFEVmFxRldxL2tFeElYVTFOVDBHVW9pSXlPeGNlTkdoNlpNa3lkUDduT0VLNlBSNk5BL3BQZVRFT0I4ZjZMMTY5ZGp5NVl0ZmRZaENBSSsrK3d6Yk42OEdkZGRkeDNtenAyTC8vem5QME1lOWVydmYvODdQdjMwVTZmWjUybjRNWlFRRVJIUnFCQUVBYzNOemFpdHJVVmRYUjBhR2hvZ0NBSmtNaGtDQWdJUUd4c0x2VjZQb0tBZ3AwN05OTHFlZWVhWlN6cCsrL2J0VHV0KzlLTWY0ZXFycjNaNGVnQUF5NWN2QndEODcvLytML0x5OHFCUW5MODlQWGJzbU1Nb2FiMkgxRFdielZpelpnMXljbkljMXQ5KysrMDRmdnc0RGg4K0xLNnpXQ3pZdEdrVE5tM2FCS1ZTaWRqWVdBUUZCWWtESGlnVUNuSENTN1BaREtQUmlBVUxGa0Fta3cwYVNCaFloZ2REQ1JFUkVZMlk5dloyMU5YVm9iYTJGclcxdFdMSFpYOS9mOFRGeFNFNE9CaEJRVUdjcjhITlhIbmxsZGk4ZVRNc0ZndTh2THp3N0xQUElqVTFGYi82MWE4YytvbG90Vm9zWHJ3WXdQaytJNzJiU2ZVMGJkbzA4WDErZmo1ZWUrMDFoM2xBQU9ET08rL0VYWGZkQlVFUThPV1hYK0x2Zi84N0xCYUx3ejZkblowb0xpNGU5Qm9lZSt3eFZGZFhPNjMzOGZIQmpCa3prSkdSZ1RmZmZCTVBQZlRRb09jQytwL1IvZGUvL2pWKy9PTWZEK2tjN295aGhJaUlpSWFWMVdwRlZWVVZxcXFxME5EUUFPQjh1L3NKRXlZZ0pDUUVJU0VoL2ZZUElQY1FFUkdCUng5OUZCOS8vREZlZnZsbFJFZEh3Mkt4SURFeDBhRkoxc3FWSzhVbkkwbEpTZjJlTHpFeEVmUG16Uk9YL2Z6ODBOcmFLaTdMWkRMY2NjY2R1T3V1dThUbG4vNzBwN2orK3V1eGVmTm1iTnUyRFhWMWRVT3VQekl5RWhNblRoU2YyQVVHQm1MT25EbVlPM2N1VWxOVHhacmZmUFBOSVorVEJzWlFRa1JFUkplc080aFVWbGJDYURRQ09IL2ptSkNRZ05EUVVHaTFXdllKY1NGdnZQSEdKWFYwQjRCRml4WWhJeU5EREtBK1BqNTQ1cGxuTUczYU5LeGJ0dzV6NXN6QlZWZGRKZTRmRmhZR3RWcU4xdFpXZUhwNmlwTlp6cGd4QTdmZmZydkQ3MDlVVkJTZWUrNDV2UGppaTFDcjFYajY2YWVSa1pIaFZJTmFyY1pkZDkyRnUrNjZDMlZsWmNqTnpVVkZSUVZxYW1yUTB0SUNpOFdDOXZaMmRIWjJvcU9qUSt3SE0zUG1UQURuSjBaOCsrMjNrWlNVMU9mdmIxQlEwSUIvQmtQQmdINGVRd2tSRVJGZEZJdkZJajRSNlE0aS92NytTRXhNeE1TSkUrSHY3eTl4aGRTYmg0ZUh3MGhYWGw1ZUFNNEhocDdyL2Z6OEJqeVBUcWR6MkwvN3lVRnZmZDF3WDMzMTFaZzhlVEpDUTBNZDFzdGtNbXpldkhuSTRUVWpJd09QUFBJSTB0UFRFUndjUE9qK2NYRnhpSXVMRzNBZlFSQmd0OXZGU1JsbE1obVNrNVA3M2Yvenp6OGZVcTAwT0psd0lZTk1FeEVSMGJqV0hVUXFLeXZSMk5nSTRQd0VjQkVSRVlpSWlHQVFHU0hidDI5M2VLcEExTTBWZnpka2ZTUlBQaWtoSWlLaUFiVzN0OE5nTURnRmtlVGtaRVJFUkF6NnJUb1IwV0FZU29pSWlLaFBEUTBOS0M4dlIxVlZGYnE2dWhBUUVNQWdRa1FqZ3FHRWlJaUlSSjJkblRoMTZoUk9uanlKbHBZV0tCUUtUSjQ4R2RIUjBRZ0lDSkM2UENKeVV3d2xSRVJFaE1iR1JwU1hsNk95c2hKMnV4MkJnWUdZUG4wNkprMmExRzhuWmlLaTRjSy9aWWlJaU1ZcG04MEdnOEdBa3lkUG9ybTVHWEs1SEpNbVRVSk1UQXdDQXdPbExvK0l4aEczQ0NYZGY2blcxOWZEYXJYQ2JyZExYUktOQXJsY0RtOXZiK2oxZWtSR1J2S2JQQ0tpSVdwcGFVRlpXUmxPbno0Tm04MEdqVWFEYWRPbUlUSXlrak9yRTVFa1hQNHVyckd4RVVWRlJkRHBkRWhJU0lCYXJSYkhsaWIzWnJmYllUYWJVVk5UZy8zNzl5TXhNUkZhclZicXNvaUl4cXltcGlZVUZ4ZWp1cm9hY3JrY0VSRVJpSW1KZ1U2bms3bzBJaHJuWERxVU5EWTJvckN3RU1uSnlYek1QQTdKNVhKb05CcG9OQm8wTlRXaG9LQUFTVWxKRENaRVJMMDBORFNndUxnWXRiVzFVQ3FWU0VoSVFGeGNIRHc5UGFVdWpZZ0lnQXVIRXB2TmhxS2lJZ1lTQWdBRUJnWWlPVGtaaFlXRnlNaklZRk11SWlJQWRYVjFLQzR1Um4xOVBWUXFGWktUa3hFYkc4c21Xa1EwNXJqc25adkJZSUJPcDJNZ0lWRmdZQ0IwT2gwTUJnTmlZbUtrTG9lSVNESTFOVFVvTGk1R1kyTWp2THk4a0pxYWl1am9hSDVoUTBSamxzdis3VlJmWDQrRWhBU3B5NkF4Sml3c0RDVWxKUXdsUkRUdUNJS0FxcW9xRkJjWHcyUXl3Y2ZIQjVkZmZqbWlvcUxZMTVLSXhqeVhEU1ZXcXhWcXRWcnFNbWlNVWF2VnNGZ3NVcGRCUkRTcXFxcXFVRkJRZ0hQbnpzSFB6dy9wNmVtWU5Ha1NQRHc4cEM2TmlHaElYRGFVMk8xMmZ2TkRUdVJ5T1llRUpxSnhvNm1wQ2JtNXVXaG9hSUNmbng4eU1qSVFFUkVCbVV3bWRXbEVSQmZFWlVNSkVSSFJlR1cxV3BHZm53K0R3UUNWU29WcDA2WWhPanFhVDBhSXlHVXhsQkFSRWJrSW04MkcwdEpTbEpTVVFCQUVYSGJaWlVoTVRPUm9XdU5BZDBzQXRoS2hudHpwZDRLaGhJaUlhSXdUQkFHblQ1OUdmbjQrckZZcndzUERrWktTd3I2VjQ0aTN0emZNWmpNMEdvM1VwZEFZWWphYjRlUGpJM1VadzRLaGhJaUlhQXhyYUdoQWJtNHVtcHFhRUJBUWdDdXV1QUo2dlY3cXNtaVU2ZlY2MU5UVU1KU1FnNXFhR2dRRkJVbGR4ckJnS0NFaUlocURyRllyY25OelVWVlZCUzh2TDZTbnB5TXlNcEtkMk1lcHlNaEk3TisvSDAxTlRaeWpqUUNjSCtqQ2FEUmkxcXhaVXBjeUxCaEtpSWlJeHBpS2lncms1ZVhCYnJjak1URVI4Zkh4blBod25GTW9GRWhNVEVSQlFRR1NrNU1aVE1hNXBxWW1GQlFVSUNrcGlYMUtpSWlJYUhpMXRyYmk4T0hEcUt1cmcwNm5RM3A2T3Z6OC9LUXVpOFlJclZhTHBLUWtGQllXUXFmVElTd3NER3ExMm0xdVNtbGdkcnNkWnJNWk5UVTFNQnFOU0VwS2dsYXJsYnFzWWNOUVFrUkVKREZCRUZCZVhvNzgvSHdJZ29DMHREVEV4c2F5cVJZNTBXcTF5TWpJZ01GZ1FFbEpDU3dXQytmbkdpZmtjamw4Zkh3UUZCU0VqSXdNdDN0NjZsNVhRMFJFNUdMT25UdUhRNGNPb2FHaEFjSEJ3Wmd4WXdaOGZYMmxMb3ZHTUlWQ2daaVlHTVRFeEVoZEN0R3dZU2doSWlLU2dDQUlPSDc4T0FvTEN5R1h5ekZqeGd4TW5qeFo2cktJaUNUQlVFSkVSRFRLVENZVGNuSnkwTlRVaE5EUVVFeWZQaDNlM3Q1U2wwVkVKQm1HRWlJaW9sRlVXbHFLL1B4OEtCUUtYSEhGRlpnMGFaTFVKUkVSU1k2aGhJaUlhQlIwZEhRZ0p5Y0hOVFUxQ0EwTlJYcDZPanc5UGFVdWk0aG9UR0FvSVNJaUdtR05qWTNZdDI4ZnJGWXJVbEpTY05sbGwzRmtMU0tpSGhoS2lJaUlSbEJwYVNtT0hUc0diMjl2TEZxMENEcWRUdXFTaUlqR0hJWVNJaUtpRWRDN3VkYk1tVE9oVXFta0xvdUlhRXhpS0NFaUlocG1iSzVGUkhSaEdFcEdTVjFkSGQ1NTV4MXgrYVdYWG5MNnhxeWlvZ0pyMXF3Umw1OTU1aG5FeHNhT1dvMUVSSFRweXNyS2NPellNWGg1ZWJHNUZoSFJFSTNyVUpLVmxZVzMzMzU3d0gxKzlyT2ZZZUhDaGFpc3JMeWdjMGRGUlVHcjFZckxWcXNWaHc0ZEVwZnRkcnZUTVVGQlFUaDE2cFM0ZlBMa3lRRkRpU0FJQUNCKyt6YWExek1ZczltTW0yNjY2WUkrQXdBMmJ0eDRRWjlEUkRSVzJPMTI1T1Rrb0xLeWtzMjFpSWd1MExnT0pUYWJEYTJ0clFQdTA5SFJnZXpzYkx6MzNuc1hkTzZubm5vS1YxOTk5UVVkNCtmbkI3MWVqL3I2ZWdCQVhsNGVRa0pDME5EUUFLUFJpSWFHQm9mM1JxTVJIMzMwRVNaT25EaHExMU5lWG80SEhuaGcwUDMvOWE5L1hkRDVpWWhjV1h0N08vYnUzUXVqMFlpa3BDUWtKaVpLWFJJUmtVc1oxNkZrS0JTS2tmMGpLaXdzeElFREIyQTBHdEhZMkFpejJTeHUyN1p0RzdadDJ6Ymc4V2ZQbmhWRHlWQ005UFgwNTg0Nzc0UmNMdTl6MnllZmZESzZ4UkFSRGFPV2xoYnMyYk1IVnFzVkdSa1pGL1IzTWhFUm5jZFEwa05tWmlZRVFjQ0tGU3RnTXBrQUFFbEpTU2d2THgreHp5d3ZMOGZubjM5K3djZXBWQ3JvOWZvK200RjFHNG5ya2NsazhQRHdBSEMrK1ZqUEptUURkZUs4OWRaYisyM0d3RkJDUks3cTdObXp5TTdPaG9lSEJ4WXVYTWorSTBSRUY0bWhwSmNUSjA2SU4vQyt2cjVJU0Vod3VvbmZzbVdMMHcyMnlXVEM4dVhMbmM3MzRJTVBvcXlzekduOWozNzBJd0RBcTYrKzZyQmVKcE9KTi9vQWtKaVlpQmt6WmlBb0tBZzZuUTRGQlFYNCt1dXZvZFBwOFBiYmIwT2owWXpxOVVSSFIyUHIxcTBBZ01jZWV3d0ZCUVVBZ04vOTduZkl5TWdROSt2NXhBY0Fyci8rK2dIckpDSnlOUlVWRlRoOCtERDgvUHd3ZCs1YytQcjZTbDBTRVpITFlpanBwV2RuOU9uVHAvZmI1R2k0eE1mSDQ0VVhYa0JRVUpBWVBGYXVYSW1xcWlvQWdGd3V4NTEzM29sang0N2hrMDgrUVg1K1BnREFZckZnMWFwVldMZHUzWUJQS0VicWV0cmIyMUZTVWlJdXMvMDBFWTBYZ2lBZ1B6OGZ4NDhmeDRRSkV6QnIxaXdvbFVxcHl5SWljbWtNSmIzazVPU0k3OVBUMDBmODh6UWFEUllzV09DdzdxcXJyaEtiTk9YbjUrT1h2L3dsVHB3NDRiQ1BqNDhQN3IvLy9rSEh2UitwNnpsNjlDaHNOaHNBWVBMa3lmRDM5eDl3L3ovKzhZLzkvcU45enozM0RGdGRSRVFqeVc2MzQ4Q0JBNml1cmtaMGREU21UWnNtTm1rbElxS0x4MURTZzhsa1FtRmhJWUR6emFobXpwelo1MzRYMGhScDllclY2T2pvUUhWMU5WYXRXaVd1LytDREQrRGw1ZVcwZjJkbkowSkNRaHpXOVF3a2VyMGU5OXh6RDNiczJJSFZxMWRqMmJKbHVQSEdHNkZXcTBmbGVycnQyTEZEZk4vZmVYdmFzMmZQaUQ5MUlpSWFTUjBkSGRpOWV6Y2FHeHVSbXBxS3l5NjdUT3FTaUlqY0JrTkpEOW5aMmVqcTZnSUF4TWJHRHN0OEdSTW1UQURnUEM5SlJFUUV2TDI5WVRLWmNPTEVDWlNXbHFLZ29BQjVlWGxvYjIvdjgxeUxGaTNDVTA4OWhjN09UcXhidHc1dGJXM1lzR0VEcGsyYmhpbFRwb3pLOVFEQXVYUG5rSjJkTFM1djNMZ1JHemR1RkpkdnYvMTJyRml4d3VHWXYvM3RiOFB5MlVSRVVtaHZiMGRXVmhiT25UdUgyYk5uSXp3OFhPcVNpSWpjQ2tOSkR6MXZ0RWRqSm5XTHhZSTc3N3dUVnF0MVNQdi84TU1QTUJnTWFHdHJRMXRiR3dBZ05EUVU4Zkh4ZmU0L1V0ZnpyMy85cTkvZ1JFVGticXhXSzdLeXNtQ3hXREJuemh5bnA5bEVSSFRwR0VwNm1EdDNMdmJ2M3cvZy9Cd2hWMTExRlZKU1VwejJlL2ZkZDUzNlI1ak5aano1NUpORC9xeC8vdk9mS0NrcHdaSWxTL0R2Zi85YlhDK1R5WkNRa0lDNWMrZGk1c3laK010Zi9vSzllL2VLMjArZVBPbHdudVhMbC9mYnIyUWtycWU1dWRscFlzU3dzREIwZFhXaHRyWldYS2RXcTVHWm1kbmY1WSs0NXVabTVPWGxpVU1ZWDhwUHVWd09oVUlCcFZMWjUwK3A1bjRob3BGbnNWaVFsWldGdHJZMnpKczNEM3E5WHVxU2lJamNFdSttZWxpNmRDa0tDZ3J3M1hmZndXNjM0NjIzM3NLR0RSdWM5b3VPanU1ekNOMitWRlZWb2F5c0RFZVBIblZZLzllLy9oV2VucDU0NTUxM1VGeGNqS1NrSkNRbkoyUHExS2tPemF4V3IxNk5yVnUzNHJQUFBrTmRYWjNET1diT25Ja2JicmhoVks5bnc0WU5Uc1A5cmwrL0hrMU5UVmk1Y3FXNDdvOS8vQ00yYmRyVWIyMERHYTR3MDlYVkJVRVErdjA1MExZTElaUEorZzB0UGQrclZDcDRlWGs1dkRoaUQ5SFlaVGFia1pXVmhjN09Uc3lmUDU5emtCQVJqU0NHa2w1V3JseUpuVHQzb3EydERUVTFOZGk1YytjbG5lK1paNTdCMmJObis5elcxZFdGMk5oWWZQREJCLzBlTDVQSmNNMDExMkRwMHFVb0t5dkR5Wk1uWVRhYk1YbnlaRngrK2VXRGpyNDEzTmN6Mkx3b1kwVkFRQUFXTFZwMDBjZjNEaXFkbloydzJXd09Qd2RiMTliVzVyRGNWOWp4OFBCd0NDbWVucDVPd2FWN1BRTU0wZWc1ZCs0Y3NyS3lZTGZic1dEQkFnUUdCa3BkRWhHUlcyTW82Y1hmM3grelo4OFdSNWZLenM1MmF2SjA4dVRKUHBzNzlVV2owZlFaU29LRGc1R1JrWUY3N3JrSGxaV1ZsMVR6UUU4V2h2dDZsaXhaZ2krKytHTFFtbEpTVWdhY2JSNkFRek93V2JObWphbDIydDNOdHJyMU54djloZWpvNkVCYld4dmEyOXZGZmtIZHIvYjJkbGl0VmpRMU5hR3RyYTNQQUtOUUtPRHI2K3Z3VXF2VjRudU9ia1kwUEV3bUUzYnQyZ1ZCRUxCdzRVS1grVEtHaU1pVk1aVDBJU1ltUnJ5SlAzNzh1Tk5OL0VNUFBUVGtjM1hQMzlGN3B2YVBQLzRZM3Q3ZW96Skh4M0JlejZSSmt4QVNFb0xHeGtaMGRIVDB1OStzV2JNd2E5YXNBYy9WTTVSY2Q5MTFEalBDdXlPVlNqV2tjQ01JZ3Zpa3BYZG9hVzF0aGRsc1JuMTlQVG83T3gyTzgvTHljZ2dwUFVPTGw1ZlhvRS9WaU9oOGY3U3NyQ3pJNVhJc1hMZ1FmbjUrVXBkRVJEUXVNSlQwSWdpQ09KczZjUDRmcUV1eGRPbFMzSHp6emZEMzk3K2dtLy9oTXR6WEE1d1BFQWFEQWQ5Ly8zMi8rd3pVSkswdi8vblBmM0RreUJFQTU0UGNIWGZjY1VrMXVqS1pUQ1lHbUlFbXBlem82RUJyYTZzWVZMcmZHNDFHbkQ1OTJpRUVlM2g0d00vUER4cU54dUhsNCtNekdwZEU1QkphV2xxUWxaVUZoVUtCQlFzVzlEbi9FeEVSalF5R2toNVdyVnFGNHVKaWgwN2VsOW9rcHJ0Znc2bFRwL3JjL3ZISEg0czNqL2wxTEU4QUFDQUFTVVJCVkE4Ly9EQktTMHNCQUhmZGRSZHV2LzEySER0MkRFOC8vYlM0LzNmZmZRY0FxSzZ1Um1obzZJQXpDWS9FOVFEQWJiZmRoai84NFE4RDd0TjdoSzdCN051M1Qzdy9ZY0tFY1IxS2hxbzd1UFRWMWwwUUJGZ3NGb2ZRMHRMU0lnYVdia3FsRXY3Ky9rNWhaVGlhcXhHNUVvdkZnbDI3ZHNIRHc0T0JoSWhJQWd3bFBVeVlNRUVjUXJkYlhGeWMwMzVidG16cGM3U3E1Y3VYWC9CbmRvY0ttODBHZzhFZ3JnOExDNE5jTG5jS0hkMmhZdE9tVGNqTnpjWE5OOStNcTYrK3VzOXZ2S1c0SGhvYlpES1oySVNyTjV2TmhwYVdGcGhNSnZGVlhWM3RNTnkwdDdlM0dGWUNBZ0tnMCtsNGswWnVxNzI5SGJ0MjdZTE5ac1BDaFF2NXUwNUVKQUdHa2g0bVQ1N3NzS3hTcVhEMzNYZWp2THg4eEQ5NzE2NWREaE1TOWpWRGUwOVdxeFZuenB6QisrKy9ENnZWaXR0dXU4MXBIeW12SnpNekU5bloyZmpkNzM0SHU5Mk91TGc0ckZ1M3pxRkQvWklsUzhUM0w3LzhzdHYzS1JrckZBb0Z0RnF0dzlEVHdQa2JzNTVCeFdReTRlVEprN0RaYkFETy8vN29kRHJ4cGRWcU9VY0x1VHlielliZHUzZkRZckZnL3Z6NUNBZ0lrTG9rSXFKeGlYY1VQWVNIaDBPbFVpRW9LQWdwS1NsWXRtd1pvcUtpaHVVbWZxQzVMODZjT1lNUFAveFFYSTZLaWtKNGVQaUE1ek1halE1MTkyVWtyNmVuL3A2b3BLV2xJUzR1RGlVbEpTZ3JLOFBISDMrTVgvN3lsOFA2MlRSOFBEMDlFUndjak9EZ1lIR2RJQWd3bTgwd0dvM2lxN2EyRm9JZ1FDYVR3ZC9mM3lHb3NGTXd1Uks3M1k2OWUvZWl1YmtaYytiTVFWQlFrTlFsRVJHTld3d2xQYVNscFdITGxpM2k4b2tUSjVDVGsrUFFCaDhBamh3NTR0UTN3Mkt4T0N4WFZGUWdKeWNIMDZkUGh5QUlUa0dnZXlTa2dvSUN2UHp5eXc0ZDBPKysrMjd4ZmU5dm9rdEtTdURyNjR1eXNqSngzYVJKazBidGV0TFQwL3Y4ckw3NCtQaGd6Wm8xZU9TUlIxQlRVNE9tcGliWWJEWW9GSXArKzlqUTJDS1R5ZURuNXdjL1B6OUVSVVVCT1AvTmNtTmpJNHhHSXhvYkd4MmFmcWxVS21pMVd1aDBPdWoxZXVoMHVnSDdQUkZKUlJBRUhEaHdBR2ZQbnNYTW1UTVJHaG9xZFVsRVJPTWFROGtBL3ZhM3Z5RTdPOXRwL2FwVnF3WTlkdE9tVGRpMGFST1NrcEpRV0Zqb3NFMmhVTUJtcytIRER6L0VWMTk5aGE2dUxuSGJqMzcwSTh5Wk0wZGM3djNOWGU4UnZMeTh2UG9OSlNOeFBYM05pUklXRm9hdXJpN1UxdFk2YmZQejg4TWJiN3lCNnVwcXJGcTFDaXRXcklCTUpuT2FCNFZ0dUYySFFxRndlcUppTnB2Rm9HSTBHbEZVVkFSQkVLQlFLS0RYNnpGaHdnUk1tREJod05IRWlFYlQ0Y09IVVYxZGpiUzBORVJHUmtwZERoSFJ1TWRRTXNLbVRKbmlGRXJpNHVKUVdWbUpMVnUyT0FTU0cyKzhFYi8rOWE4ZDlnME9Ea1pNVEV5L1RhNnV2UEpLeWIrSlhyOStQVnBiVzdGNjlXb0FjQm9OU3EvWFE2L1hRNlZTb2FXbHhlbDRyVmJiWndkOGNoMXF0UnBxdFZvTXlEYWJEZlgxOWFpcnE4UFpzMmVSbTVzTDRId0grdTZBRWh3Y0RDOHZMeW5McG5HcW9LQUFGUlVWU0VoSTROODlSRVJqQkVQSkNJdU9qblpZMW1xMWVQREJCekZseWhUODlyZS94ZlBQUHcrVlNvVUhIM3dRMTE1N3JkUHhNcGtNdi9uTmIvRFdXMitocEtSRURERXFsUW9MRml6QUF3ODhNQ3JYMGR2UGYvNXozSHp6elFBZ3puL3hwei85YWNCaklpTWpVVkJRQUxsY0RrOVBUL2o1K1dIS2xDbTQ2NjY3NE9ucE9ScGwweWhSS0JRSURRMFZtOFMwdGJXaHJxNE9kWFYxcUsydEZadnZhVFFhTWFUbzlYck9Tazhqem1Bd29MaTRHTkhSMFVoT1RwYTZIQ0lpK2krWk1GQVA3REZzKy9idHVPcXFxeTdwSEoyZG5RNTlKelFhemFXVzVjUnNOcU84dkJ5ZW5wN1FhRFFJQ1FseG1GbDcxNjVkaUkrUHg0UUpFd1k5bDgxbVEydHJLenc4UEtCV3E1MW02QjZONjNFRncvRzdRU09ycGFWRkRDbjE5Zld3Mld6dzhQQkFTRWdJd3NQREVSWVd4cmxTYU5nWmpVYnMzTGtUT3AwTzgrZlBsL3dwTXhIUmVDWHJmUk9MY2Y2a1JLbFVqdmlOdTFxdFJtcHFhci9iNTgrZlArUnpLUlNLQWVzZGplc2hHZzcrL3Y3dzkvZEhYRndjdXJxNllEUWFjZWJNR1ZSWFY2T21wZ1l5bVF6QndjRUlEdzlIZUhnNG0zblJKYk5hcmNqT3pvYTN0emRtelpyRlFFSkVOTWFNNjFCQ1JOTHo4UEFRK3gybHBLU0lremxXVlZYaHlKRWpPSExrQ0hRNkhTSWlJaEFlSHQ3bmhKQkVBK2tlK3RkbXMySCsvUGxzTGtwRU5BWXhsQkRSbUtMUmFLRFJhSkNZbUFpejJTd0dsTHk4UE9UbDVTRWdJQUFSRVJHSWlJamd2Q2cwSkRrNU9XaHFhc0tjT1hQNE5KbUlhSXhpS0NHaU1VdXRWaU0rUGg3eDhmR3dXcTJvcnE1R2RYVTFDZ3NMVVZCUUFKMU9oNmlvS0V5Y09CRktwVkxxY21rTUtpNHVSbVZsSlpLVGt4RVdGaVoxT1VSRTFBK0dFaUp5Q2Q3ZTNvaU5qVVZzYkN6YTI5dFJXVm1KVTZkTzRmRGh3OGpOelVWNGVEaWlvcUlRSEJ6c05BZ0VqVS9WMWRVb0tDakF4SWtUa1pDUUlIVTVSTVBHWnJQQllEQ2d2cjRlVnFzVmRydGQ2cEpvRk1qbGNuaDdlME92MXlNeU10SnBnbTFYNTE1WFEwVGpncWVucHhoUVRDWVRUcDA2QllQQmdOT25UOFBiMnh0UlVWR0lpb3JpcEp6aldFdExDdzRlUElqQXdFQ2twNmRMWFE3UnNHbHNiRVJSVVJGME9oMFNFaEtnVnFzNW5QbzRZYmZiWVRhYlVWTlRnLzM3OXlNeE1SRmFyVmJxc29ZTlF3a1J1VFNOUm9QVTFGUk1uVHBWbkFQbCtQSGpLQzR1UmxCUWtOaTh5OTIrVWFMKzJlMTI3TnUzRHg0ZUhwZzllelp2Mk1odE5EWTJvckN3RU1uSnlVNFRGWlA3azh2bFlyL0xwcVltRkJRVUlDa3B5VzJDQ2YrVkppSzM0T0hoZ2JDd01JU0ZoYUc5dlIyblQ1L0dxVk9uY09qUUllVG01bUx5NU1tSWk0dmo2RjNqUUc1dUxscGFXakIzN2x6NCtQaElYUTdSc0xEWmJDZ3FLbUlnSVFCQVlHQWdrcE9UVVZoWWlJeU1ETGY0NHMzMXI0Q0lxQmRQVDAvRXhjVWhMaTRPemMzTk9ISGlCTXJMeTFGV1ZvYXdzRERFeGNVaE9EaFk2akpwQkZSVlZlSGt5Wk80N0xMTEVCb2FLblU1Uk1QR1lEQkFwOU14a0pBb01EQVFPcDBPQm9NQk1URXhVcGR6eVRoN0ZCRzV0WUNBQU15WU1RTTMzSEFEa3BPVDBkallpS3lzTEd6YnRnMFZGUlhzSU9wR1dsdGJjZWpRSVdpMVdreWRPbFhxY29pR1ZYMTlQVWVRSXlkaFlXRm9hR2lRdW94aHdTY2xSRFF1ZUhwNklpRWhBZkh4OGFpcXFrSlpXUmtPSFRxRS9QeDhSRWRISXpZMmxqUEh1N0N1cmk0Y09IQUFBSkNSa2NFWjI4bnRXSzFXRHQ1QlR0UnFOU3dXaTlSbERBdUdFaUlhVnp3OFBEQnAwaVJNbWpRSlJxTVJaV1ZsS0NrcHdmSGp4ekZwMGlSeE5CdHlMWVdGaFRBYWpjakl5R0MvSVhKTGRydWRnemFRRTdsYzdqWlAvQmxLaUdqYzB1bDAwT2wwc0Znc1lyOFRnOEdBU1pNbUlURXhrZUhFUmRUVjFhR2twQVRSMGRHWU9IR2kxT1VRRWRGRllDZ2hvbkhQeDhjSEtTa3BtREpsQ2twTFMxRldWb2JUcDArTFQwNzgvUHlrTHBINjBkSFJnWU1IRDBLajBTQXRMVTNxY29pSTZDSXhsQkFSL1pkS3BVSnljakl1dSt3eWhoTVhjZlRvVVhSMGRHRCsvUGxzMmtKRTVNSmNOcFIwdDZIalAwTFVFMzhuYURqMEYwNG1UcHlJeE1SRWhwTXhvcWFtQnFkUG4wWlNVaEkwR28zVTVSQVIwU1Z3MlZEaTdlME5zOW5NZjRqSWdkbHM1bVJwTkd6NkNpZVZsWldJam81R1VsSVNQRDA5cFM1eDNPcm82TURodzRjUkVCQ0FLVk9tU0YwT0VSRmRJcGNOSlhxOUhqVTFOUXdsNUtDbXBnWkJRVUZTbDBGdXBtYzRLUzR1RnArY0pDWW1JalkybHNQUFNpQTNOeGZ0N2UyWU4yOGUvL3lKaU55QXkvNU5IaGtaQ2FQUmlLYW1KcWxMb1RHaXFha0pScU1SVVZGUlVwZENia3FsVWlFMU5SVkxseTZGWHE5SFhsNGV0bTdkaXBxYUdxbExHMWZPbkRrRGc4R0FoSVFFQkFRRVNGME9FUkVOQTVjTkpRcUZBb21KaVNnb0tHQXdJVFExTmFHZ29BQ0ppWW5zVTBJanpzL1BEM1Btek1HQ0JRc2dsOHV4ZCs5ZVpHVmxvYm01V2VyUzNGNW5aeWNPSHo0TWpVYURoSVFFcWNzaElxSmg0cktoQkFDMFdpMlNrcEpRV0ZpSTR1SmltRXdtdDVsQWhnWm50OXRoTXBsUVhGeU13c0pDSkNVbFFhdlZTbDBXalNQQndjRllzbVFKcGsrZkRwUEpoTXpNVEJ3NmRBanQ3ZTFTbCthMjh2THkwTmJXaHZUMGREYmJJaUp5SXk3YnA2U2JWcXRGUmtZR0RBWURTa3BLWUxGWUdFekdDYmxjRGg4Zkh3UUZCU0VqSXdNS2hjdi9PcE1Ma3NsazRxUjkzZjFOcXF1cmtacWF5cWFFdyt6czJiT29xS2pBbENsVEVCZ1lLSFU1UkVRMGpOemlMazZoVUNBbUpnWXhNVEZTbDBKRTQ1UlNxVVJLU2dvbVQ1Nk1RNGNPSVNjbkI2ZFBuOGIwNmRQaDYrc3JkWGt1cjZ1ckMwZVBIb1d2cnk4U0V4T2xMb2VJaUlZWm4zMFRFUTBqUHo4L0xGeTRFTk9uVDBkall5TzJidDJLMHRKU0NJSWdkV2t1cmJ5OEhDMHRMVWhMUzJPL01TSWlOK1FXVDBxSWlNYVM3aVpkb2FHaE9ITGtDUEx5OG5ENjlHbk1tREdEbzBWZGhMYTJOaFFXRmlJa0pBUmhZV0ZTbDBORVJDT0FUMHFJaUVhSXQ3YzM1c3laZzFtelpzRnF0V0w3OXUzSXo4OUhWMWVYMUtXNWxQejhmTmp0ZHFTbHBVbGRDaEVSalJBK0tTRWlHbUVSRVJFSURnN0dzV1BIVUZKU2d0cmFXbVJrWk1EUHowL3Ewc1k4bzlHSVU2ZE9ZY3FVS2Z6eklpSnlZM3hTUWtRMENsUXFGV2JNbUlHNWMrZkNhclVpTXpNVEZSVVZVcGMxcGdtQ2dLTkhqOExiMjV0emtoQVJ1VG1HRWlLaVVSUWFHb3Fycjc0YVFVRkJPSFRvRVBidDI0ZU9qZzZweXhxVEtpb3EwTlRVaE5UVVZBNzVUVVRrNWhoS2lJaEdtWmVYRitiTm00ZVVsQlJVVjFkajI3WnRxSyt2bDdxc01jVm1zNkdnb0FCNnZSNFRKMDZVdWh3aXQ5WFkySWlOR3pmaTlkZGZGOWVaVENiazUrZkRhclZlMHJuUG5EbURHMis4VVh3TlpzbVNKZUpyLy83OUYvMjVReDN0c0wyOUhVYWo4YUkvcDZLaUFtMXRiWVB1ZCtyVUtaak41b3YrblBHQ1h6MFJFVWxBSnBNaFBqNGV3Y0hCMkw5L1A3S3lzakJseWhRa0pTVkJKcE5KWFo3a1NrdEwwZDdlanBTVUZLbExJWEk3NWVYbHlNbkpRVTVPRGdvS0N0RFYxUVdaVElaZi9PSVgwR3ExK082NzcvRHh4eDlESnBQaDVwdHZ4Z01QUENBZXUydlhMbnp5eVNkTzV3d05EY1dycjc3cXNFNFFoQ0hkdEErM2wxNTZDVEtaREQvKzhZLzdIQ0REYkRiajMvLytOelp2M296bzZHaTgrZWFiRjNSK1FSQ3dhZE1tYk5pd0FkT21UY1BMTDcvYzcxRGw3ZTN0V0xWcUZjeG1NMjY1NVJiY2ROTk44UEx5dXFqcmNuY01KVVJFRWdvTURNU1NKVXR3OU9oUkZCY1h3MmcwWXRhc1dWQ3BWRktYSnBuMjluWWNQMzRjRVJFUjBHcTFVcGRENUhaNmhveHVnaUJnMzc1OXVQNzY2N0ZqeHc1eDNSVlhYT0d3WDJ0ckt5b3JLeS82czl2YjIzSDI3TmxCOTJ0b2FPajNjOExDd3ZvTkFhV2xwZGk3ZHk4QVlNK2VQWmd5WlFyV3IxL3Y4R1hQWTQ4OWhsT25UZ0VBamg0OWlvTUhEMkxtekpsRHZvWlhYbmtGdTNidEFnRGs1T1RncmJmZXd0TlBQOTNudnA5OTlobHFhMnNCQUJzMmJNQlhYMzJGano3NkNCcU5ac2lmTjE0d2xCQVJTVXloVUNBOVBSMUJRVUU0Y3VRSXRtL2Zqamx6NW96YmY3U0tpNHRodDl1Um5Kd3NkU2xFYms4bWt5RTJOaFpwYVdudzh2SkNUazRPVHA0OENRQUlEZzVHWUdDZ2VBTS9IRXBLU3ZEa2swOE91dCs2ZGV2NjNmYjN2LzhkZXIyK3oyMjluK0pNbXpiTjZlbnp6VGZmakQvODRRL2k4a2NmZllUTEw3OTh5SDNYYnJ6eFJ1emR1eGQydXgwQWtKbVppYUNnSU54enp6ME8rNVdWbFdIVHBrME82MWFzV0RGdS8yNGZERU1KRWRFWU1YbnlaUGo3K3lNN094czdkdXpBekprekVSNGVMblZabzZxMXRSWGw1ZVdZUEhreWh3QW1HbUVUSmt6QWh4OStDRDgvUDVoTUppeGZ2dHhoKzltelo3Rnk1VXFIZFptWm1iajIybXZGNVNWTGxveEtyVU94YytkTzVPVGtpTXMrUGo1WXNXS0YwMzVMbHk3RmwxOStpYXFxS2dDQXdXREFKNTk4Z3Z2dXUyOUluNU9XbG9hVksxZmlmLzduZjhSMW4zLytPZExUMHpGMTZsUUFRRWRIQjk1NDR3M1liRFp4bjJ1dnZkYnB6NWorRDBNSkVkRVlvdFBwY05WVlZ5RTdPeHZaMmRsSVRFeEVZbUxpdU9sblVsaFlDSmxNaHNURVJLbExJWEo3S3BWcVJNTC9WMTk5aFlLQ0FrUkVSRGlzMzdWckYyYlBubzBOR3piMGVWelBKdzJQUFBJSVVsTlRuZllKRFEzdDg0bEdTMHNMM252dlBZZDFLMWFzNlBQNlBEdzhjTys5OStLbGwxNFMxMzM1NVpmSXlNam85d2x0WGw2ZXczSnNiQ3lpbzZOeDh1Ukp5R1F5M0hUVFRlanE2aEwzKy83NzcyRXdHTVQ5OVhvOUZpeFk0SFNlK1BoNDlqSDVMNFlTSXFJeHh0dmJHd3NYTHNTUkkwZFFWRlNFNXVabVhISEZGVzQvTEs3SlpJTEJZTUNVS1ZQZzdlMHRkVGxFYnErcHFVbHNKcFdXbG9hZi9PUW4rT3FycndDY2IrSTBiZHEwUG8vNzlOTlAwZFRVMU85NUR4NDhpSnljSEN4Y3VOQmgvY3N2djR5cFU2Y2lQejkvME5yNmE3NjFZY01HcHhINUJFSEEyclZyWVRLWnhIV1JrWkc0OWRaYit6My8zTGx6a1pHUklZN3lKUWdDWG4zMVZiejc3cnNJQ2dweTJuK2dKbWVDSUdEejVzM1l2SGx6di92VTE5ZmoyV2VmZFZyL3B6LzlDVkZSVWYwZU41NjQ5Nzl3UkVRdVNpNlhJejA5SFFFQkFjakx5OE9PSFRzd2I5NDh0NzVaTHlnb2dGS3BSSHg4dk5TbEVJMExack1aMzN6ekRRREExOWNYWjg2Y0FRQ0VoNGNqUER3Y3ExYXRBZ0E4L3ZqakRrMjJkdTdjT1dCbjkrcnFhdkU4dlNVa0pBd3BsRnlJdi96bEx3NURDTXRrTWp6KytPT0RmcEh6OE1NUDQ5aXhZN0JZTEFET2Q2NWZ0V29WM243N2JUNjlrQUJEQ1JIUkdCWVhGK2ZRejJUKy9QbHUyZGVpdWJrWk5UVTFTRTVPSHRjamp4RkpwYVdsUmV5UGtaS1NnaE1uVG9qYmlvdUxvVktwNE9IaGdVV0xGZzE0SHB2TmhycTZPZ0RPb2VUKysrOUhmSHk4VTRmd2J0ZGNjNDM0L25lLysxMi9JMklKZ2lBMmFjM016TVRubjMvdXNIM0ZpaFVPVFVEcjYrdjc3Qml2MSt0eC8vMzM0KzIzM3hiWG5UaHhBaSs5OUJKKys5dmZ3dFBUYzZCTHBXSEdVRUpFTk1aTm1EQUJDeGN1eE83ZHU4VW5KdTQyVkc1eGNUR1VTaVZpWTJPbExvVm8zSmc0Y2FMWXY2T21wZ2JmZnZzdEFJZy91MzM3N2JmNDl0dHZvVlFxc1dqUklvYytJYjA3dWhzTUJuRlVxdDdOckpZdlh6N2tqdkV2dnZoaXY5dm16WnVIRjE5OEVabVptVmk3ZHEzRHRzc3Z2eHozM251dnVGeGRYWTM3N3JzUHljbkpXTEZpQmRMVDB4MzY2RjEzM1hYSXo4L0g5dTNieFhXSERoM0NjODg5aDFkZWVRVStQajRBem9lZndUejg4TU1vTGk0V2w3ZHUzUW9QRDg1VFBsVDhreUlpY2dHQmdZRll2SGd4bEVvbGR1N2NLWTU3N3c3T25UdUhxcW9xeE1iR1FxbFVTbDBPRVYyQzdpY3NlcjBlL3Y3K0kvWTVCUVVGV0x0MnJjUHM3U0VoSVhqaGhSY2Nnc0NmL3ZRbjJHdzI1T2JtNHZubm44Y1RUenpoTk9QN280OCtpdWpvYUlkMStmbjVPSERnd0FYVjFIT2tMUUFNSkJlSVQwcUlpRnlFV3EzRzRzV0xzWHYzYnV6WnN3ZnA2ZW1Jakl5VXVxeExWbEpTQXJsY2pyaTRPS2xMSVJwWGVuWjBuekZqaHNQVGdHKy8vVmFjeTZOM241S0JPcnAzaDVLWW1KZyt0Ly8xcjMrOTVMcTl2THdRR0JpSTJiTm5peE1sYXJWYXJGbXp4cUY1NitIRGg4WHQzWDc4NHg4N2pXYm82ZW1KVjE1NUJZODk5cGpZOU95QkJ4NFl0S2xhYjkxUGlBQ01teEVUaHhORENSR1JDL0h5OHNMQ2hRdVJuWjJOZ3djUG9xT2p3NlZ2NWkwV0N3d0dBMkpqWTlsK204WThRUkRRMWRXRnJxNHUyTzEyOFgzdjVkN2J1by90ZmcyMDNOKzJrZEN6bzN2M3o3Nzg0UTkvRUFOS1ptYm1nQjNkcDB5Wmd2bno1NHZ6ZGZRV0ZoWjJTWE9idlAvKyt3Z0xDd01BL09ZM3Y4RVRUenlCMnRwYXJGMjcxcUc1V0VkSEI5NTk5MTJIWStmTm00Y0ZDeGIwZVY2OVhvL2YvLzczZVB6eHgzSGRkZGRoMmJKbDRyYUxxVmNRaENFZmw1S1NncmZlZXV1Q1A4UGRNSlFRRWJrWXBWS0plZlBtWWYvKy9jak56UVVBbHcwbXg0OGZoMHdtNDRoYk5HeTZ1cnJRMmRtSnpzNU8yR3kyUGw5MnU3M2ZiVDIzZDRlTDdwOGpGUTZHSWpBd1VMTFB2aEJYWG5rbHJyenlTZ0RuKzZtTUpKVktoWmRlZWdrdExTMllOR21TdzdiUFB2dE1IQVVNQURRYURSNSsrR0Z4MldLeG9MS3kwdUh2bnBDUUVIejQ0WWVjY1YwaURDVkVSQzdJdzhOREhHTS9OemNYTXBuTTVUcUp0N1cxb2FLaUFwR1JrVzQ5MURGZE9FRVEwTjdlam82T0RuUjBkS0N6czlQcGZYL3JlcmZySDRoQ29SQmZjcmtjQ29VQ1NxVVMzdDdlNGpvUER3L3gxWFA1UXJaMU4rV1J5V1RpcStmeVFOdTZsNy8vL3Z2aC9DTUc0TmpSUFRjM0Z5VWxKZUsyNDhlUFk4K2VQUURPeituUjgrWjlvSTd1RitxZWUrNUJTRWpJZ1B1c1diT20zMjFhcmRacDRJK3lzako4K2VXWER1c2VmL3h4QkFRRUFBRDI3dDJMOTk5L0g2MnRyWGp2dmZjY25yQXdrRWlIb1lTSXlFWDFEQ1pIang0RkFKY0tKaWRPbklEZGJzZVVLVk9rTG9WR2djMW1RM3Q3TzlyYTJnYjkyZEhSTWVDNWxFb2xsRW9sVkNvVmxFb2wxR3ExdzNMM3o1NmhvMmZ3Nkg3UGR2Ly9KeTB0RFdscGFlTHl0OTkrSzRhU21UTm5PdlFwR1U0eE1UR1lQSG55c0ozUFpyTmg3ZHExRHYwN3JyMzJXc3llUFJ2QStXWnFQU2RtWEwxNk5kNTc3ejF4bEsyKy9QNzN2eC8wYy8vNHh6K2lyS3pNWVYxSVNNaUFreTUyVTZ2VmcrNHpIakNVRUJHNXNPNWdzbS9mUHBjS0puYTdIZVhsNVFnUEQrYy95QzVPRUFSWXJWYnhaYkZZSE42M3RiV2hyYTNONFNheEo1VktCUzh2TDNoNmVzTGYzeC9Cd2NIdzlQUVVYMzJGRFlZSjkvSDg4ODhQNi9rMmJOaUFpb29LY1huaXhJbDQ4TUVIeGVVbFM1Ymc2NisveHFsVHB3QUFsWldWV0x0MkxWYXZYdDN2T1ZOVFV3Zjh6UHo4ZklkNVhiclYxdGFpcHFabXhBS2R1MkVvSVNKeWNSNGVIcGcxYTVZWVREdzhQSnlHdHh4cktpc3JYYjZUL25qUjBkRUJzOW1NMXRaV3A4Qmh0VnJSMXRibTFOZWl1d21VdDdjMzlIcTlHRHE2ZjNhLzc1NlFqMFplUjBjSHJyLytlb2QxbFpXVlEycCsxYk9qZTMrNnp6V1UrVHhHeXVIRGg3RnAweVp4MmRQVEV5KysrS0xEN095ZW5wNVl0V29WSG56d1FiUzN0d01BOXV6Wmd5KysrQUszM25yckJYOW1mWDA5WG52dE5ZZi9CeFFLaGRpTThMMzMza05FUkVTL0hmL3AvekNVRUJHNWdlNWdrcDJkamNPSEQ4UFQwOU5wTnVXeHBLeXNEQnFOcHM5WmxtbDBkWFYxd1dLeG9MVzFWUXdmUGQ5M2RuWTY3SzlVS3VIajR3TnZiMjhFQkFTSTRhTjduYmUzTitlYm9TRjcvLzMzY2RsbGx3MjR6MUNDVTExZEhkYXNXZU1RRGg1KytHRkVSVVU1N1R0cDBpUTgrT0NERGpPNS8rVXZmMEZDUXNLZ1QwVjZxcXFxd3ZQUFA0LzYrbnB4M1p3NWN6Qmx5aFQ4K2M5L0JuQStERDczM0hONDZxbW4raDM1aTg1aktDRWljaFBkd1dUbnpwMDRjT0FBRml4WUFKMU9KM1ZaVGhvYUd0RGMzSXdaTTJaSVhjcTRZckZZY083Y09iUzB0T0RjdVhNNGQrNmMrUFNqNTQyY1hDNkhXcTJHcjY4djlIcTkrTjdYMXhjK1BqNVFLSGpyUU1QblY3LzYxU1dmdzJReTRmbm5uMGRMUzR1NGJzV0tGYmo2NnFzZDl1dnE2aEw3TGwxKytlVklURXhFVVZHUnVPMk5OOTdBUng5OU5LUW1wWm1abVdKbitXNUJRVUY0OU5GSG9WYXJzWGZ2WG5IZ2dQYjJkcnp5eWl2WXUzY3Y3cnZ2UGdRSEIxL3lOYnNqL3MxQ1JPUkc1SEk1NXM2ZGl4MDdkbURQbmoxWXZIaXh3MlJpWTBGWldSbFVLcFhURUo1MDZRUkJnTmxzRm9OSFMwdUwrTDducUZTZW5wN3c4L09EWHE4WEEwZDMrT2paMUlYY2gwcWw2cmRwVldGaEliWnQyNGFpb2lLc1g3Kyt6OUh3UHYvOGMremJ0dy9wNmVsSVQwOUhmSHo4bU9qYlUxVlZoWmRlZWdrR2c4RmgvZTdkdTdGejUwNkgwZGtHRzVtdHZyNGU3N3p6RGw1NDRZVis5eWtxS3NLZi8veG5IRHQyekdHOVdxM0dLNis4SW83dzllS0xMK0xSUngvRjJiTm54WDErK09FSDdObXpCd3NXTE1CMTExMkg1T1RrTWZGbk9GWXdsQkFSdVJsUFQwL01uejhmTzNic3dPN2R1N0Y0OGVJeGM2TnBzVmhRWFYyTitQaDR5T1Z5cWN0eGFXMXRiV2h1YmhaZkpwTUpack5abkt3UEFIeDlmZUh2N3crOVhnOS9mMy80K2ZuQjM5OGZLcFZLd3NwcExDZ3ZMMGRXVmhaKytPRUgxTmJXaXVzLy9mUlQzSC8vL1E3N05qVTE0ZlBQUDRmVmFrVnhjVEUrL2ZSVCtQdjdZOGFNR1pnOWV6YlMwOU1ISEwxcUlLKysrdXFBbzI5MWRIVGc3cnZ2RnBkNzkwRXFMUzBWTzYzMzFQT2FMa1JXVmhhdXVPSUtoeVpqN2UzdDJMdDNMLzc5NzMranNMRFE2Umk5WG85WFhubkZvUytmWHEvSDJyVnI4ZHh6enpuTTE5TFoyWW50MjdkaisvYnRDQXdNeE9XWFg0NzA5SFJ4YnBmeGpLR0VpTWdOK2ZyNll1N2N1ZGk1Y3lkMjc5Nk5SWXNXallsbU4rWGw1UURPRHdOS1F5TUlBczZkT3dlVHllUVFRdHJhMnNSOTFHbzFBZ0lDRUJFUklZWVBQejgvQmo4U0NZS0FJMGVPSUNjbkI5bloyVGh6NWt5ZisvM3JYLy9DZGRkZDV6QjN4eGRmZkFHcjFlcXdYMHRMQzNiczJJRWRPM1pBcVZSaTJyUnBtRHQzN2dXUE5CVVFFT0RRdDJ6ZHVuWG82T2lBcDZjbkZBb0ZTa3RMSGZidjNTUjF3WUlGMkxCaEErcnE2aTdvY3dmeTNudnZZZXJVcVFnSkNZSEZZc0c5OTk2TGhvYUdQdmVkT1hNbW5uenl5VDRudHd3TEM4UDc3NytQdDk1NlN4eGV1YWVtcGliODhNTVB1T3FxcTRhdGRsY20vYjlRUkVRMElnSURBekZyMWl6czJiTUhCdzhlRk1mcGw0b2dDRGgxNmhSQ1EwTXYrbHZWOGNCc05zTm9OS0t4c1JHTmpZMHdtVXppY0xweXVSd2FqUVpoWVdFSUNBaEFRRUFBTkJyTm1BaWNOTGJKWkRKa1ptYjJPd21qcDZjbkZpeFlnQnR1dU1FaGtBREF5cFVyTVhQbVRPemR1eGZaMmRrd0dvME8yenM3TzNIdzRFRllyZFpMSHY3V1lyRmd4NDRkZlc1TFMwdHp1dm1YeStWWXRtd1pQdmpnQXdDQWo0OFAvUHo4eE1FWHVsODlsM3R2VTZsVWVPMjExMkF5bVFEQW9YTzhqNDhQSG5yb0lmejJ0NzkxNkh1bDFXcHgzMzMzRGRvSlg2MVdZL1hxMWRpN2R5LysvT2MvbzdLeTBtSDdBdzg4d1A1MS84Vy94WWlJM0ZoSVNBaFNVMU9SbTV1TDR1SmlKQ1FrU0ZiTG1UTm4wTmJXTnF3VHBibTZqbzRPTVh4MEI1SHVpUU1WQ2dXMFdpMWlZMlBGQU9MbjU4YzI2SFRSSG43NFlSUVVGRGc4VllpT2pzWTExMXlESlV1VzlOdkJXNkZRWVByMDZaZytmVG9lZXVnaGxKU1VZTStlUGRpMWE1ZERNNm1oenU3ZTg2YS9kMVBDbEpRVTdOaXhBeDRlSHVMY05QNysva2hOVGNXOTk5N2I1L211dSs0NlJFUkVJQzR1VHV6VGNhRis4WXRmNE8yMzM4WWRkOXlCMjI2N3phR1oyT3paczNITExiZGc0OGFOQ0FnSXdMSmx5L0NUbi96a2dwckZ6cGt6QjdObno4YStmZnV3WmNzV0hEbHlCSXNYTDhaTk45MTBVZlc2STVuUWUzQnhJaUlYWXJGMzRPdXFIQncwbmtCdFd6UGE3SjJESDBUa29yemtTb1I0QldDbUxoWS9qa2lIajV4OVE4YUw3ZHUzRDBzem55TkhqdUNOTjk3QTRzV0xzV1RKa2t1ZWszUENtUUFBSUFCSlJFRlUwK2o0OGVQWXRXc1hEaHc0Z1BYcjF6czhCUlVFd1dGSTZiSGNsMGtRQkZSV1Z2WTdBSWZkYnNlZVBYc3dlL2JzWVJueXVyVzFWUXhkbDJxNGZqZEdrNnlQYjFjWVNvaklaZVUxRy9CKzZWYlV0N2NNdmpPUm05RjcrdU5YbHkxRmFrQ2sxS1hRS0JqT0cwOUJFUGpFelkyNFN5amhOS3BFNUpMeW1nMzRiZjQvR0VobzNLcHZiOEZ2OC8rQlk4Mm5wUzZGWEF3RENZMUZEQ1ZFNUhJczlnNjhYN3BWNmpLSXhvVDNTcitEeGQ0aGRSbEVSSmVFb1lTSVhNN1hWVGw4UWtMMFgvWHRMZmk2S2tmcU1vaUlMZ2xEQ1JHNW5JUEdFMUtYUURTbThQOEpJbkoxRENWRTVISnEyNXFsTG9Gb1RPSC9FMFRrNnR4aW5oS2J6UWFEd1lENitucFlyVlp4a2lseWIzSzVITjdlM3REcjlZaU1qT1RrWWVNSWgvMGxjc1QvSjRqSTFibjhYVnhqWXlPS2lvcWcwK21Ra0pBQXRWb051Vnd1ZFZrMEN1eDJPOHhtTTJwcWFyQi8vMzRrSmlaQ3E5VktYUllSRVJFUlhTQ1hEaVdOalkwb0xDeEVjbkl5QWdNRHBTNkhScGxjTG9kR280RkdvMEZUVXhNS0NncVFsSlRFWUVKRVJFVGtZbHkyVDRuTlprTlJVUkVEQ1FFQUFnTURrWnljaktLaUl0aHNOcW5MSVNJaUlxSUw0TEtoeEdBd1FLZlRNWkNRS0RBd0VEcWREZ2FEUWVwU2lJaUlpT2dDdUd3b3FhK3ZSMWhZbU5SbDBCZ1RGaGFHaG9ZR3Fjc2dJaUlpb2d2Z3NxSEVhclZDclZaTFhRYU5NV3ExR2hhTFJlb3lpSWlJaU9nQ3VHd29zZHZ0SEdXTG5NamxjZzRKVFVSRVJPUmlYRGFVRUJFUkVSR1JlMkFvSVNJaUlocmoyQktBK3VKT0xZY1lTb2lJaUlqR09HOXZiNWpOWnFuTG9ESEdiRGJEeDhkSDZqS0dCVU1KRVJFUjBSaW4xK3RSVTFNamRSazB4dFRVMUNBb0tFanFNb1lGUXdrUkVSSFJHQmNaR1FtajBZaW1waWFwUzZFeG9xbXBDVWFqRVZGUlVWS1hNaXdZU29pSWlJakdPSVZDZ2NURVJCUVVGRENZRUpxYW1sQlFVSURFeEVTMzZWT2lrTG9BSWlJaUlocWNWcXRGVWxJU0Nnc0xvZFBwRUJZV0JyVmE3VFkzcFRRd3U5ME9zOW1NbXBvYUdJMUdKQ1VsUWF2VlNsM1dzR0VvSVNJaUluSVJXcTBXR1JrWk1CZ01LQ2twZ2NWaTRhaGM0NFJjTG9lUGp3K0Nnb0tRa1pFQmhjSzlidVBkNjJxSWlJaUkzSnhDb1VCTVRBeGlZbUtrTG9WbzJMQlBDUkVSRVJFUlNZcWhoSWlJaUlpSUpNVlFRa1JFUkVSRWttSW9JU0lpSWlJaVNUR1UwUDluNzc3am02N3pQNEMvTXB1a2FkTWtiVlBhZE5HVzBqMmdneWw3aUlvS2Q1Nm9oM280NFU1UlZGdy9QSVFURkZ6bm5lTVV2VHNVOVVRVVBUa0IyV0JiS0tOMDB0Sk45MjZhdEptL1AwSy9ORTI2UnpyZXo4ZWpENVB2K0h6ZlgrejR2dlA1dkQ4ZlFnZ2hoQkJDN0lxU0VrSUlJWVFRUW9oZFVWSkNDQ0c5Sk9ZSzhIdi8yWml2aUJqMHRtT2svZ2lUS01GbkQvOU03VU41WDUyNU9UZ2pUS0ljdFBaRVhBY0VPM3YyZUJ5YnhRS0hOZmgvOGtSY0J6aHlIY0Jtc1FhOWJVSUlHVTlvblJJeUlDYVRDU3o2WTB6R2lkdVZjYmhER1k4Mm93N1p6ZGR3VFYwM0tPMEdPVTNBaTJGM2dNTmk0NzByLzhNdmxlbUQwbTV2RGRWOWRiYlNPeEdyL0daQWE5Ump3NFhkS0ZYWERyak4xZjQzWVpGSEpQSlZWWGp1NHVmUW0yd3ZJdmY1dEQ5QndPRmhUY3FIcUcxckh2QjEyMzBjL3dpRUhENmV1YkFiZWFxS1FXdVhFRUxHRzBwS2JQajY2NitSazVNRGtVZ0VSMGRIeko4L0gwRkJRUU51OTQwMzNtQmVyMXk1RXY3Ky9sYkh2UGZlZTlCb05BQ0FCUXNXSUNZbXBsL1hxcXVyd3llZmZJTEZpeGNqSWlLaXo0bERkblkyR2hvYW1QZUppWWsyajN2NjZhZGhNcG1RbUppSU9YUG1RS0ZRV0IxVFZsWUdrOGtFTHk4dmkrMHFsUW9sSlNVSUNRbnBVMnlFMk10WHhXY1FKdytBajhnVmZ3eGFndWN2N1lFSnBnRzFLZUk2WUgzd01uQlliSnlveWhyMmhBUVltdnV5NVhoVkp1N3dqb2VJdzhmVGsyL0JNeGQyZDVsRTlFYVl4QnNMUFNKaEF2QmwwZWwrdCtYRUUyS0ZNZ0ZjTmhzZlh6M1NwM1BiZTE4R2NoK0VFRUlvS2JHU2taR0Jqei8rR0NhVCtRK3lqNDhQSG5qZ2dVRnArK0RCZzh6ck9YUG0yRXhLamh3NWd1Wm04NmQ0d2NIQi9VNUt2djMyV3h3OGVCQUhEeDZFcDZjbjNuNzdiVWlsMGw2ZnYydlhMbHk0Y0lGNWYralFJYXRqU2twS2NQbnlaUUJBZW5vNmdvT0RiU1lsbjMzMkdZNGVQWW9KRXlaZzJiSmxtRHAxS25idTNJbTh2RHp3K1h4OC9mWFhFSWxFL2JoTFFvYVh6bWpBKzdrSDhaZW9WVkFiMmlEbUNkQ3MwL1M3UFI2Ymd4ZENiOGNFb1FzQVlMWjdDR2E3OTV5ay96MzNaeHlxdU56djYzWTIyUGZWbGVxMkpueVdmd3lQQnkyQ0UxY0FQN0ViOHByNzE3dmd5SFhBRThGTHdRS3dyelFGWit1dUFnQmtmREh1VU1aamQrRkp0QmwxM2JZaDVQQnhxOWNVTEZmR1FjVGh3d1RnVkhVMnNwdktlaDFIKzdBdG8ybndremhDQ0JsUEtDbnBRS1ZTNGZYWFgyY1NFZ0FvTGk3R0xiZmMwdU81WDMzMUZXUXkyYURHMDk5aFVjM056ZmpoaHgrWTkzNStmbjFLU0hxcjR6WEN3OE1SSFIxdGRVeHJheXZPbkRrREFDZ3ZMMGRyYXl2YzNkMlJuNThQazhtRXRyWTJIRDkrSEV1WExoMzArQWpwaTMyek52VHArQmlwUC82VnVMYkg0MUxyOHJFbDQxdXI3UndXRzA4RjM0SXdpVGRhRFRyVWFyc2ZVaVRpT0VES2R3UUFHUHJ3QUR6VTk4VmpjL0gxakNmN2RBMEFrRHM0NFkzb2UzdDkvTHJVWFJiRHloNFBXZ3czQjJkY2Jpakc1NFdubU8xUEJ0K01DQmNmQU1BbitiWjdQZHdjbkxITU14WUxQU0lnNGpvQUFBcGFxdkJOY1RKeW1zcjdkQjhjRmdjQW9LT2VFa0lJR1JCS1NxNHpHbzNZdW5VcnlzcDYvd25aVU9pWUVQVTNLZG03ZHkvVWFqVUFnTXZsNHBGSEhyRTY1dkhISDJkZVIwVkYyVHltT3hxTnhxTG5aL1hxMVRhUE8zSGlCTnJhMnBqM2MrYk1nWk9URTZLaW9uRCsvSGtBNWw2ZEpVdVdVRzBLR1RjRUhCNmVEVm1PR0trZjZyVXQrSFA2ZjFEVVV0UGw4ZTRDQ1Y0Si93MEE0SERGWlJ5dnloeXVVSHZCaE9xMnBtNlBjSE53QmdDYngzVzNyeU9EMGNpOHZzdG5PcWE3VGtLWnBoNnZaKzJId1hSajM5OXlmOGFic2F1eHpDc0daMnB5a05WMHphS2RQd1l0UVlTTEQ5UERrZDFVaG05S2twQmFsOS90OVczaHNOaG8vNjJsTjFKU1FnZ2hBMEZKeVhWLy9ldGZjZTdjT2VhOVFxRUFuOCszZWF4V3EwVmxaU1h6M3N2TEMyS3gyT2F4RFEwTkZnL2w3ZXJyNjVrMm5KeWNtQ0ZieGc1L2VGVXFsY1YxMmttbDBpNWphMnhzeExmZjN2aFVkc1dLRmZEMHRKNlpKamMzbDNudDV1Wm1zNjN1SERod0FDMHRMUURNU1UxMGREUSsvZlJUaU1WaXpKa3pCMjV1YmpDWlRQanFxNitZYzhMQ3d1RHI2d3NBV0xac0daT1VGQllXNHBkZmZzR0NCUXY2SEFjaGc2M3pKL0tEVGM0WFkyUG83UWgwOGtCaFN6WCtrckd2MndkeVAwYzN2QnkrQWxLK0dQOHVPSUZ2UzFQNmRkMmh1aStkMFlDSFV6N3E5cGoyM3BxMTUzWkJaOVF6Mnp2MnN2VFVCbUFlS3JYS2R5WldlQ2RBcFcvRmxveHZvZEszTXZ0WkFGcjBiZmkrOUN6dTlwMkJ0Wk1XNDhuVWYxclVlMFJKZldFd0dYR2lLaHMvbHAxSGJ2T05ucEY3L1diaGVGVW1TcTRYNEFzNWZNZ2NiUDl1QndBKzY4YWZVSGVCTS9pYzN2OUpiZEMyb0VWdi9iZUJFRUxHSzBwS0FIend3UWY0OGNjZm1mY3hNVEhZdm4xN2w1L2NiOXUyalVrV1JDSVJObS9lM0dXUzhOWmJiekhEbHpycVdQUytidDA2dlBmZWUxYkhmUExKSi9qa2swOXNubXRycUJRQTdONjlteW1VbDh2bHVPZWVlOURZMklqdDI3Zmo5dHR2UjN4OHZNM3ora0tyMWVJLy8va1A4LzdCQng5RWVYazV2dnp5U3hpTlJ2empILy9BOXUzYjBkemNqT0xpWXVhNDVjdVhNNjluekpnQk56YzNWRmRYQXpEWHNFeWJOZzJPam80RGpvK1FrU3BXNm84bmdtK0dNMDhJbzhrRVAwYzNmQlQvY0svUHY4OS9OdTd6bjIxejN4MG5kd3hXbUFNV0tQWUFnSDdOUmpWQktJV003NGlNeGxLcmZYUGN3N0RDT3dFQTBLaFY0NUdBQlhEa09jQ1JJNENZNndBeFR3QVdidnplOWhMS2NKdHlLcjR0U1dhMjdTdE53ZjVycVdqUXRsaTBMZUR3c01JN0FTdThFL0M3MCsrZ3phaERqTlFQejRUYzFxdTR0MFQrcmsvMytYN3VRUnlzU092VE9ZUVFNcGFONjZURVpETGgvZmZmeDc1OSs1aHRDb1VDTDc3NFlwY0p5YzgvLzR4ZmZ2a0ZnSGw0MWJQUFBnc2ZINTloaWJjbmhZV0ZGblVlanp6eUNJUkNJWGJ0Mm9Xelo4L2k3Tm16Q0FvS3dzNmRPd2QwblcrLy9SWTFOZWFoSmpObXpFQm9hQ2gyN3R6SjlQSUVCZ1lpT0RnWUR6MzBFSE9PcDZjblpzKys4VERGNFhDd2F0VXF2UFBPT3dDQTZ1cHF2UFBPTzNqaGhSY0dGQnNoUThtSko4Uzlmck1RN09TSjllZi9hWE9HcWpDSkVsd1dCNWxOcGRCMUdOSWo1UER4aDRCNWNPWUo4V3ZORmVRMGwyR2hSK1NBWS9JU0RyeVdiU0QzMWRrRW9SUXZoOThKRG91RDllZi8yZU93ckk3Y0JSSzhIbjBQK0d3dXRtWjhpN1NHWW92OUtiVjUwQmtONExFNThCTEo0Q1V5Mzd2QlpFU3pUb09TbGxvMDZ6Vm8xcldpU2EvQmJMY1EvTVk3MFdLNDIzL0xMbGdsSkFDWWVoMlZ2clhIQXZuQm9PM1FZMFFJSVdRY0p5VTZuUTdidG0zRGlSTW5MTFpYVmxaaTVjcVZ2V3JEWkRMaGxWZGVzZG8rRkVYdkhiSFoxZ3VBNlhRNnZQNzY2ekFZekE4TFU2Wk13ZHk1YzFGVVZHU1JxUGo3KzBNb0ZQYjcyaVVsSmRpOWV6ZnozdDNkSFY5ODhZWEY3RnlQUHZvb1B2dnNNMVJWVlRIYlZxOWVEUTZIWTlIV3pUZmZqTysrK3c1RlJVVUFnS05IajJMeTVNbTQ4ODQ3K3gwZklZUEJoU2ZDRExmSjBCaTBPTkpoaWw2dFFZLzVpbkJ3V0d3RU9DbHN6aHgxaHpJZVUyUVRjYkcrRUg5Ty80YlpyakZvOGZ5bFBVaVFCK0xROVUvSXZ5ODlaM1YrWC9XbGtIMG83c3VpZmI0ak5vV3ZoRE5QaENPVjZYMUtTQUNncXJVUi95dS9pSlhlaVhneDdFNXNUdCtMak1ZU1pyOUszNG8zc3ZhRHcyS2pRZGVDUnAwR2pUbzExRjBNZzZwc2JjUnlyNmx3NWdxWlJLdXJ4U2tuQ0tUTU9lM08xRnpwc1FmcW40bVB3NWtud2t0cFg5cnMzZWxzUjh4OUNCQXJvS1VhRkVJSXNUQnVreEtEd1lENit2b2h2ODdhdFd1WktZVTc5aHc4OGNRVENBOFBCMkFlWmhVVkZRV2owV2hSY0w1bXpSb2tKQ1NncXFvS0w3NzRJclBkVmkvT1YxOTlaVkVuVWxCUWdIdnZ2UmROVFUxTW91TGs1SVNISCs3OVVCRmIwdFBUTFdwa092WXlBY0MwYWROUVgxK1A3Nzc3anRrMmVmSmt6SjA3MTZvdE5wdU5KNTk4RWs4OTlSUlQ0UC9CQng5QUxCWmowYUpGQTRxVGtJR1k1aGFNTlFIelVLeXVzWGg0YnpQcVVOQlNoVUN4QnlKZGZLMGUzamtzTnNJazNnQ0FTdzFGVnUwMjZkUk1RbUlQUTNWZmdEa2hlU1g4TjFBSUpFaXR5OGZmY3cvYVBLNG5ueGVlQWdzc3JQQk93RXRoZDJMVDVhOXhwVVBkUi92VXY3M3h3N1Z6T0ZXZGphcldSdFMyTlVNcGttT3hSeFMrS1VteXFET1I4Y1c0MDlzOHRMV29wYnJYN2JNQWlMbm1EM21hZWptRk1vOXQvbkNHZWtvSUljVFN1RTFLQkFJQnRtN2RpcWVmZmhwY0xoY2VIaDdNbWh1ZHRROVZBZ0NoVUdoVjk2RFZhdEhVWlBzVFFYZDNkNXZiRlFvRi9QejhtUGRPVGs3TWpGbnRsRW9sL1B6OHdPUHhlcnlmOWdTblhWMmRkVUhyd3c4L0RJbEUwbU5iM1prK2ZUcmVmdnR0aTRMOGRod09CNHNYTDhacnI3M0dKQmtjRGdmcjE2L3ZjamhjZUhnNGZ2ZTczMkhQbmowQXpMMVBCUVVGQTRxUmtJRTZYNWNQQk15SGo4Z1ZYa0lacm1sdS9EemxOSlVoVU95Qk1JblNvbFlCQUlLY1BDRGdtSDllejlkMy8zMzhiTWh0OEhGMEhmemd1ekZVOTZVUVNQRG5pTjlDSVpBZ3U2a01iMlQ5WURFalZsL3RMandKTG91RDVjcXBlRGw4QlY2NHRJY3BQaGR3ZU5nei9ZbGV0OVhlMDNHeU9odDMrODdBY3VWVUxGZE90WG1zd1dURTRUNnMvK0xJRlRDemVQVjJYWmYybnByaEdDSkdDQ0dqeWJoTlNnQnpndkg2NjY5REtCUmFEUzNxYU9IQ2hjenJaY3VXV1UyZmUvcjBhWnZEdVBxcWMxTFNsMkZXVVZGUmtNbGtURExDNS9PaDFXcVovZEhSMFZpeVpNbUFZNVJJSkpnM2J4N3E2K3Noa1Vody9QaHhwaWZtbGx0dVFXU2s1Umg1ZzhIUTUrbUdPLzU3RXpMc1RPWWhQTmZVZGZBU3laQWdEN1NZOFNxN3FRekxQR014MmRrTExMQXM2aS9hMThlb2FXdEdjVGRUL0FMbStvbkJxQWZwdFNHNkw0VkFnbTFScStEQ2Q4U1Y1bks4bXY3Tm9EeHcvN1BnR0p4NVFzeFZoT0hsOEJYNDQ3bFByZHJON2pUZGJ6czJpNDFKVGhNc3R1MHRTWWJHb0VXY0xBQXl2aGdkNnVIUlp0Q2hYTk9BQStVWHJhWVE3bzZuMER6a1MyYzBvRW5meTU0U0Z2V1VFRUtJTGVNNktibjk5dHY3Zk03MzMzK1BBd2NPV0d6VDZ5My91RHp3d0FOZ3NWaHdkSFRFNTU5L2JyT2QydHBhbkRoeEFncUZBaTB0TFRoMjdKalZFS2V1cGhrMjJWZzRqY1ZpWWN1V0xYQjBkSVNibXh0ZWUrMDFuRHg1RWdEZzRPQ0E5ZXZYOS9vZWUvTGNjODhCTUEvZE9uTEV2RGlabzZNajdydnZQamc1T1dIT25EbjQrZWVmKzl5dVFDREFoQWtUTUhIaXhBSEhxTlZxMGREUTBLZHpiUDI3MGpuMnYwWi96K2tMTHV2R2h4THRpK0NsMXVmRFN5UkRuRHpBNHVFOTUvcHEzeUlPSDc2T3JpanNNTnduUnVwdlByY1hhMTVzdVBEdlFZbTl1NXFTNGJpdnF0Wkc3Q3ROd1RUWFNYZzE0MXVvRFZxclkxNU9NMDhOM25rdEQ3MVJqMmN1N0xZNkhnQk1NSzg1d21kemtWU2JhelBSZVNudEs1czlNbzVjQit5ZTlrZUxiV3VERmdNQVhzM1kyMjJoZmwvNFh1L3B1cWFwNi9XSzdnN1hlNXkwQmtwS0NDR2tvM0dkbExTdnM5RVhPcDBPT2wzM253SjI3dkZvYW1wQ1RrNk94YmIyR2JEdXV1c3UvUFRUVDJodWJtWWU4TnNwRkFvQTFqVWt0b1pPQVVCUVVCQUE0T0RCZzB4Q0FwaUhiZGxhcTJRZ3FxdXI4ZW1ubnpMdjc3NzdibVpvMk5LbFMzSDU4bVdvMWVvK0pRYlBQUE9NelNMKy9taHNiTVR4NDhjSHBTMHlBbmtNYm5QY0R0OTM3ZXRvbks4cndHMWVVeEhzN0Fsbm5wQ3BHYWh1YTBLVFRnMW5uZ2hCVGhPWWgzZEhyZ09DbmN3L1ozMnBleGhLdzNGZkpnRDdyNlZpLzdWVUFNQjdVeDhjY053YXZSYlBYTndOZzhtSUhkay85SHhDTDh4VmhBRUFQcnA2R0RwWUp5VnVEczVZNFoyQXZTWEp2UzdRbjNUOTM2VjlhRmx2MFBBdFFnaXhiVnduSmNOaDY5YXRPSGJzV0pmN3Yvbm1HMmI0VThjQ2NwRkl4RHprZHg1YTF0Mm54dm41K1hqMzNYZVo5N0d4c2JqMTFsdDdIYS9CWU1ENTgrZFJYbDdlNVRGR294SGJ0MjluMWtOUktCVE1qRm1OalkzdzkvZG5wZ2crY3VTSXhWb3JIMzc0SVFRQ0FRQWdNek1UMjdkdlovWXBGQW9FQndmM090YnV1TGk0WU02Y09kMGUwNWNWNUlmcTJKRVN4MmlMK1l2ejcvZTZ6ZDV3NHQ0WUtxbTZQcE5UUm1NcFdnMDZDRGc4UkV2OWNLSXFpem1tV0YyTGNJbjU0YjI5Y0QzS3hROXNGZ3V0QmgzU3VpZ0diemZYUFF3cmZCSUc5UjVzR2U3N0FnWm5pdUt1WnRQcTdKdVpUdzM0V2k1OFI2ejBUc0RpQ1ZIZ3NqaVE4RVRZbnZWOWorZXh3RUtjUEFBQWNMblQxTVZkbjJOZU1CSXdEeGtqaEJCeXc3aE9TanBPWTl1ZGpqVU9LMWV1N0xHbXBPT1V3Sys5OWxxWDdmSjRQRHp4eEJOSVNVbXhtcHFZeldZalB6OGZFeWRPdEVwS3V1b3BxYXFxd2tzdnZjUWtOeEtKQkk4OTloank4L05SVVZHQnlzcEtlSHQ3SXk0dXpxcTl0TFEwSEQxNkZDZFBua1JqWTZPdDVobWZmZllaTGwyNlpISCtJNDg4Z3FxcUtyUzF0V0hIamgySWlvcGk3ckVkbjgrM0dKcFZWbFptOWU4eFdIZzhYcjlXcWlmamt6UFAvUERlYXRBeFBRcDZrd0U1VFdXSWt2b2lSdXB2K2ZEZVVvTndpVGNDeEFwbVc2ek1QTVRwWWtOaGo4T0R4RHpCc05TVERQZDlBVGNLeTkwY25QSHVsQWVnTmVydzlJVi9vNmF0dWR2eklseDg4R0xZSFhCZzgvQmoyZmxlM2QvQmlqU2JIOUp3MlJ6TVY0VGJPT01HVDZFVU4zdkdZSUZIQkJ6WTV0ODlGYTBOdU5oUUNCWmdZNlVXUzdFeWYwaDRJZ0E5VDJyUVRzRGhNNlVzR3VvcElZUVFDK002S1JrT0xpNHVOcmMvL3ZqaldMWnNHZmg4UGhZdlhveGZmdmtGMjdadFkvYXJWQ3BtT3VIT2hkK2RhMWdBOHhDeEo1NTR3bUttc01iR1JvdHBpQUh6R2lLVEowKzIySmFVbElTa3BLUmUzOU81YzVacks3U3Z5dDdPMWZYR2pFSWQ0NUZLcFJiSGRiNFBQcC9mNnhnSUdVd0tnZm5udEtyTk1pRlBieXhCbE5RWDBTNitGdHVMMWVidmF4OUhPVGdzTm93bUUrSms1b1E3dVNZWFBmbmhXaXArdUQ3Y3lSWlBvUlF2aE4yQlgydXU0UFBDVTkyMjFWMU55WERmVjBmVmJVMzR2T2drL2pCeEhwNFB2UjB2WC82Nnl4NlFPRmtBbmc2NUJRNXNIbzVYWmVMTG90Tzl1c1pIZVllN3JDbnBLaW1KbGZwamdVY0VvcVgrVElLUXI2ckN2dElVbktuSjZWVnRDQXZBS3Q4WkFNeTlKTFU5SkZ6dGhKd2J2K05hYmRUZUVFTEllRVpKQ2N5TDluMzAwVWU5T3ZhLy8vMnYxWENzanJOY2RSWVVGSVNWSzFjaUlTRUJ6enp6RExOZHFWUmFQSVRibXYxTHI5ZmpILy80QjA2ZHNud28wZWwwMEdnMEZyTnpPVHM3OTJxMkxwbE1ackdlU1gvRXhzWjIyNGF6c3pQenVuMWh4UFpyZDlRNUtYRndjQmhRWElUMGwvTDZ5dUJsYXN1MWk5S3ZMOXpud25lRWo2TXJNL05VKzFvV3JRWWRYQjJjNE9yZ0RHZWVDSHFUQVNrOTFKT3dXU3pNVjBRZ3BUWVBqVHB6L1ZsN0lmbWxoa0lZVFNaNENGd3dRU0RGU3U5RU5HalYrRzgzUFFmM25Ia1hVNjhQSTdMbmZkbnkzMnZuRVNIeFJidzhBSnZDVitMVjlMMVE2VnVaL2ViMVNPS3h5bThtV0dEaFJGVVczcjF5b01kZWlvRjRKdVEyQU9ZZW8rU2FQQnlzdUdTMWNueFA3dkJPd01UcnZVbjdPa3dXMEJNaDEvdzdYMnZVOTdvd25oQkN4Z3RLU2dDMHRyWmFmS0xmSFkxR3c5UlM5TWFDQlF1d1lNR0NIby83My8vK3g3em1jRGd3R28zTXNBUnZiMjlrWmQwWVlxSFQ2WkNVbElRZmYvd1JhOWV1WllaRTNYcnJyZmo3My85dTBZNnJxeXNVQ2dYa2Nqbmtjam1DZzRPN0hWTEdack1SRnhlSGtwSVNxK0ZWN1dKaVl2RFZWMS9CMmRrWnZyNitVQ3FWOFBUMGhFS2hnSnViR3pOcm1ORm90RWhlT3MrcTFiR0dCcUNlRW1JL1FVN215dm1ycWtxTDdibk41V2d6NnVEQTVpSFN4WWQ1ZU05WFZlR1ppN3R4dGJrU0pwaHdpK2NVQUVCYVEzR1A5UkJoRW04OEhyUUlkM3JINDdHekh3TUEvaTk4QlFEZzdqUHZvTldndy9uNkFueFdjQXdQVHB5TFB3VE1SVVZyZzhYTVYwSU9IeHFERmh3V0c5dWk3NEczU0E2anlZUlQxZGwydXk5YlRBRGV5Zmt2dGtUOURwT2NKdUQxNkh2eGV0YjNLR3lweGdTaEN4NFBXb3p3NjRzeWZsZDZGdjhxT0dFeEZYRlArbE5UVXFLdXhlR0t5emhXbFdHMTRPRkRBZk9SVXB1SHRJYmlMdU9JbHZveHZTUy8xbHpCaGZyQ1hsL2JrV1ArNEVXdHAxNFNRZ2pwakpLU0VTQXpNeE9wcVRlR2NzeWFOUXRMbGl6QmE2KzlCcEZJaEhYcjF1R1hYMzZ4S0lodmJXMUZXbG9hSG4zMFVienh4aHVJaW9yQ29rV0xVRjlmaitEZ1lQajQrTURUMDlObUQ4eTBhZE9RblczNThLSlVLckY0OFdJc1dyUUlNcGtNeno3N2JKZEpTVlJVRkQ3Ly9QTXVGNFpzZCs3Y09Zdlp0MEpEUXkzMmQrNWhvcDRTWWc5Y0ZnZWgxeCtNYzVvdHYrY05KaU4rS3J1QWVtMExmdTB3ZkVscjFET3JuclBBd2pSWDg4eDNuWk1DVzJhNG1pZHpPRk56cGR2amZyaVdpa0N4QjJhN2grRDNmck54b2I2QStYVDlqWmg3VWFGcHdLNzhvL2lsOGpMdTk1K0R4NE1XNGFxcUV1V2FlcnZjVjFmVUJpMDJYLzRHbXlKK0F6OUhOK3lJdVE4cHRYbVlLZ3NBajgyQjJxREZoM21ITEdwYmVxcy9OU1hQWHR5TlZodEY1aXl3c05RekdqZDd4dURCNVBkUnI3V2VuVEZlSG9nTmsyOEZoOFZHYlZzejNzL3JYVjFpTzVtRCtRT2JGa05yRDBjU1FzajRRMGtKekZQWUxsMjZ0TXY5ZlMxMDd3dVR5V1ExZEd6SmtpV1lNbVVLUHZ6d1E5VFYxVUVvRk1MSnlZbDV3Rzl0YldVV1NUU1pUQkNKek1XV2pvNk9lUEJCNitrNFRTWVRhbXBxY08zYU5jamxjdHg5OTkxSVMwdERhbW9xb3FLaXNHclZLc1RHeHZZNlppNlhhNVdRbUV3bVZGZFhvN1MwRkdGaFlYQndjTUMzMzM3TDdHZXhXRllMSzdhMld2NWhwcVNFMkVPTTFBOGlEaDlxZlJzeUcwdXQ5dityNElTTnMyNElkL0dHM01FSldxTWVTVDNVWGZEWlhFeHpuUVFBT0ZYVjg0UCsrM2tIMGF6WDRNdWlNMHhDd21WeDRDRndnWmRRaG44WG5zRCswbk9ZSXAySUNCY2ZQQlc4REJzdmZRR0R5VGlzOTlXVEJwMGFuK1lmeGN2aEs4QmxjWmgvQTUzUmdMOWs3RVBHOWVGa2ZkV2ZtcEt1T1BPRVlJRUZnOG1JQnEzbHRPNXNGZ3QzK1V6SGIzd1N3UUlMOWRvVy9OL2xyM3U5aW51N09KbDVtRjExYSsrbUhDYUVrUEdFa3BJZWRINXc3cSt1cHZIOTRvc3ZrSkdSd2J5Zk9IRWlreUMwRDdrQ0FBOFBEeVlwcWFpb3NCZ1dOV0hDQkdnMEdwU1hsNk95c3BLWmFhdWlvZ0xYcmwxRGVYazVNMVRxajMvOEk3eTl2YkZ4NDBZa0p5ZGo4ZUxGZmJvUHRWcU5nb0lDbEphVzR0cTFheWd0TFVWcGFTbkt5c3FZYTN6enpUYzRmZnEwUmU5UFFrSUNQRHdzRjVjb0xiM3hvTVRuOC9zOExTMGhnMkdacC9ubkxhazIxK1lEYms5dWNqZjNBSjZ0dlFwTkQ4WExpeVpFd3BrblJGNXpCUXBhcXBqdEpwakFBZ3NjbHVVNlBhMEdIVDYrYXJsKzBVU3hPemdzTmpRR0xVclV0VEFCZUMvM1o3d1RlejhDblR4d2w4OTBmRkYwYWxqdnF5dHl2aGdKcmtHWXF3aERvUGpHejM5VmF5UGNCUkx3MkJ5OEd2bGJuS3ZMeDRtcUxGeXNMN1NvT2VrdkZxeC9sNWhnTGxEbnM3azJlMG84aE9aSkFXcmFtaTJHYmlsRmNxd05Xb1RKemw0QWdNcldScnlhc1JkbG1ucXJOaWFLM2FFMUdxRFNhYUEyYUpsVjIxMTRJaXp3aU1UYzY0blN4WWJDQWQ0aElZU01QWlNVZEZCWldRbWRUZ2NPaHdNV2k0WFcxbGI4OU5OUEZzZllXbVU5TGk0T1gzenhCZk8rNHl4VEtwVUtlcjBlZVhsNVZ1ZjkrdXV2K05lLy9tV3hiZlhxMVRZZnp2MzgvSmdoVjN2MzdtVzJ0OWR3ZlBIRkZ4YUxHWGFsdlc3RHhjV2x6d2tKQUp3NmRRcHZ2UEZHdDhkY3ZYb1ZiNzMxbHNXMjMvNzJ0emg0OENBYUdockE1L05SVjFkbnNlcDcrNW9zaEF5bktLa3ZvcVRtR2FnT2xGOEVBT3lkK1RUWS9VaVFaN2dGWTRhYjdYVjI3amk1QTF3V0I3Y3I0d0VBUDVSWnpyeFYyNmFDcTRNVFlxWCtPTm5OVUNrZW00TTd2TTF0WEc0b1pucFBxbG9iOFVYUkthejJ2d2w2azJGWTc2c2pQcHVMeWM2ZWlIRHhRYVNMTDRLY0pqRHBnZDVrd09ucUhPd3JUVUZSU3cybXlDYml0ejdUTU1scEF1SmtBWWlUQmNCb01pRzN1Ung1cWdvVXFLcFExRktEbXJZbU5PclUzVmFhY0ZrY2lMam1PaHVEeWNqMFNIU3NnNm5YcWlEamkzR0hNaDVIS3ROaDdOQ2lnTTNEWFQ3VEFZQkpGa1VjUHU3eW5ZNWxuckZNc25pK3ZnQnZaZiszeThUcGQ3NHptR3NENWtUSVpESlovTHRYdERiZzUvSkxOczRtaEpEeGpaS1NEdmJ2MzQrdnYvNjYyMk84dkx5c3R2SDUvQzdYeERoeDRvVFZBenFSQVhlbUFBQWdBRWxFUVZRQVpHZG40NHN2dnJCWWMyVEtsQ21ZUG4yNnpYWmlZMk10aXVIYmhZZWJQM25yWEVSdUM1dk5aaFl1N0M5Yjk5L1pLNis4WXRIRGRNc3R0eUFpSWdJcEtTbjQ4c3N2Ylo3ajYrdHJjenNoUTRYSDV1Q1BRVXNBQUtsMStVd3R4VkJoc1ZqNHRpUVpNMXlEY2JvNngySmZTbTBlYnZhTXdmckp0K0JldjFuUW1helhBMkdCQlNuZkVVSU9IMGFUQ2Q5ZnM1eWErOGRyNTVIV1VJUXlUVDNlbjdvR3dQRGNsNStqRzI3eGlrV0EyQVBlSXJsRmI0OEp3SlhtY2h5cnlzVEpxaXlMaC9uVXVueWsxdVZqb3RnZE43bUhZcWJiWk1qNFlnUTdleUxZMmRQaUducVRBVHV5ZmtCeXJmV0hPd0FnNHZMeHo4UzFWdHN2ZHhnVzltdk5GU3p6ak1YdHlqamNyb3l6T3JiZHNVcHp6N1dFTDhJOFJUZzRMRGJhakRyc0tUcU4vYVdwM1JiaUY3ZlVXQ1FsTE54WUVOUmdNaUtwSmhlNzhvL2E3S2toaEpEeGpwS1NEdUxpNHJwTlNseGRYVEZqeG93K3RkbWVOSFFrRW9td1pNa1NYTHg0RVdscGFjeTJwNTdxZWlhWm1UTm5RcUZRb0xMU2NoYWR1WFBuQWdEOC9mMHQydmYyOXJiNlVpcVY0SElIOXIrOGMxTGk0T0FBTHk4dktKVktLSlZLT0RzN1k5ZXVYY3orZ0lBQVBQYllZd0NBeU1qSUxwT1NtMisrZVVCeEVkSlhPcU1CL3l1L2hOLzRKT0xUL0dQTTloV25kZzdSOWZUNHFld0NmaXE3WUxWdmQrRko4TmxjVEpVRndGM1FkYTlocTBHSEs4M2wrTHI0VjZzNkVSTk1LTG8raTladzN0YzFUVDM4SGQzaDUyaitZRWFsYjBWbVl5bk8xZVhqWE4xVm13WGpIZVdycXBDdnFzSm4rY2ZnNitpR1NCZGZSTGg0STBEc0FTbmZFUUNRMVhpdHk0UUVBSnAwR21RM2xVSEtkNFFKSnFqMVd1U3BLdkJGaHpWZS9sVndBaTM2TmtTNitNS0paL25oak1Gb1JJMjJHWWNxMHBqcmxHc2E4RWJXZnR6cU5RWC91SG9FVmEzZEx5b0xBSHRMa25HNDRqSjRiQTY0TEE0NExEYllMQlphalRwVWFCcVk0VnlFRUVLc1VWTFNRV2hvS0hnOEhuUTZ5MCt4SEIwZEVSa1ppWWNlZXFqUHE0NTdlM3RESkJKQnJUWVhUam81T2VHUlJ4NkJtNXNidG0zYmhsZGZmUlZKU1VuWXVIRmp0N05aOFhnOC9QblBmOFlMTDd6QUZMa25KQ1JnMnJScEFBQ0ZRb0VkTzNaQXFWUXlkU2hEd2NYRkJZODg4Z2lVU2lWOGZYM2g0ZUZoTmR4c3dvUUplT1dWVnhBYUdvck5temN6UThZNkw5cklZckhnNmVtSjVjdVhZOWFzV1VNV015RmQrYVlrQ1pjYmkzRk5VMmZYT0RRR0xmNlcrM1BQQi9iU2NONlh6cWpIanV3ZkVPM2loOHltVWhTMzFQUnJuUkVUZ01LV2FoUzJWR1AvOVY0Z01WY0FYMGRYVkhSSUNGb05PcXhPK2hzQVdOVEtQSC9wQzNSSGE5UmpUOUZwN09ubHdveUFlU3JrdnF4aG9qRm8rMTEvUXdnaDR4M0wxRlVGOWdoMytQRGhYcTMvMFZkVlZWVXdHbzNnY0RqZzhYZ1FDb1VEbmhYcTh1WExNQmdNa012bFZ0UDBHZ3dHbkR0M0Rna0pDYjFxUzYxVzQrelpzK0R6K1lpUGo3YzU1ZTlncUs2dXRoaUM1ZTN0M2Fmems1S1NFQnNiYTdYMlNGMWRIZGhzTnZoOFBvUkM0WkFVdHcvVjl3WVpPVHJYTWhCQ2dIMnpOdGc3QkVJSTZSV1dqUWRBNmlucHBLZTFOL29qSWlLaXkzMGNEcWZYQ1FsZ0hwcDEwMDAzRFVaWTNlcXFScWEzRWhNVGJXN3Z2S283SVlRUVFnZ2g3SjRQSVlRUVFnZ2hoSkNoUTBrSklZUVFRZ2doeEs0b0tTR0VFRUlJSVlUWUZTVWxoQkJDQ0NHRUVMdWlRbmRDQ0NHRWtGRkVyOWVqcUtnSTFkWFYwR2cwTUJpc0Yxd2xZdytIdzRGUUtJU2JteHQ4ZlgwSHZQYmNTRE8yN29ZUVFnZ2haQXlycTZ0RFptWW01SEk1UWtKQ0lCYUxoMng1QURLeUdBd0dxRlFxbEpXVklTa3BDYUdob1dOcVZsTktTZ2doaEJCQ1JvRzZ1anBrWkdRZ1BEd2NVcW5VM3VHUVljYmhjQ0NSU0NDUlNGQmZYNC8wOUhTRWhZV05tY1NFYWtvSUlZUVFRa1k0dlY2UHpNeE1Ta2dJQUVBcWxTSThQQnlabVpuUTYvWDJEbWRRVUZKQ0NDR0VFRExDRlJVVlFTNlhVMEpDR0ZLcEZISzVIRVZGUmZZT1pWQlFVa0lJSVlRUU1zSlZWMWZEMDlQVDNtR1FFY2JUMHhNMU5UWDJEbU5RVUZKQ0NDR0VFRExDYVRRYWlNVmllNGRCUmhpeFdBeTFXbTN2TUFZRkpTV0VFRUlJSVNPY3dXQ2dXYmFJRlE2SE0yYW1oS2FraEJCQ0NDR0VFR0pYbEpRUVFnZ2hoQkJDN0dyVUppVmpxYnVLREI3cTNpYUVFRUlJR1gxR2JWSWlGQXFoVXFuc0hRWVpZVlFxRlVRaWtiM0RJSVFRUWdnaGZUQnFreEkzTnplVWxaWFpPd3d5d3BTVmxjSFYxZFhlWVJCQ0NDR0VrRDRZdFVtSnI2OHZhbXRyVVY5ZmIrOVF5QWhSWDErUDJ0cGErUG41MlRzVVFnZ2hoQkRTQjZNMktlRnl1UWdORFVWNmVqb2xKZ1QxOWZWSVQwOUhhR2dvMVpRUVFnZ2hoSXd5WEhzSE1CQXltUXhoWVdISXlNaUFYQzZIcDZjbnhHSXhQWlNPRXdhREFTcVZDbVZsWmFpdHJVVllXQmhrTXBtOXd5TERRTURob2RXZ3MzY1loSXdZQWc3UDNpRVFRc2lBak9xa0JEQW5Kb21KaVNncUtrSjJkamJVYWpYTnlqVk9jRGdjaUVRaXVMcTZJakV4RVZ6dXFQOTJKcjNrSVhCQllVdTF2Y01nWk1Ud0VMallPd1JDQ0JtUU1mRVV4K1Z5RVJBUWdJQ0FBSHVIUWdnWkJ2SHlRRXBLQ09rZ1hoNW83eEFJSVdSQVJtMU5DU0ZrL0ZxdWpJT2JnN085d3lCa1JIQnpjTWJ0eWpoN2gwRUlJUU5DU1FraFpOUVJjZmhZTzJteHZjTWdaRVJZTjJrSmhCeSt2Y01naEpBQm9hU0VFRElxUmJuNDRwV0kzMUNQQ1JtMzNCeWM4ZWVJM3lMU3hjZmVvUkJDeUlDTmlab1NRc2o0Rk9YaWk3ZW4zSS92Uzg4aXBUWVBGYTBOTkNzWEdkTUVIQjQ4QkM2SWx3ZGl1VElPSXVvaElZU01FWlNVRUVKR05SR0hqN3Q5WitCdTN4bjJEbVhFYTIxdHhlSERoOEhoY0RCLy9uencrY1AzUUp1Zm40L1UxRlFzWExnUUxpNWpiNllvbFVxRmlvb0tsSmVYbzdxNkdnYURBU3dXQzFLcEZPN3U3bkJ6YzRPcnF5dk5Fa2dJSVYyZzM0NkVFRElPR0kxR0pDVWxRYXZWRG50Q0FnRGUzdDY0ZVBFaUNnb0tFQk1UTTZ6WEhnNWlzUmlCZ1lFSURBeUUwV2hFYlcwdHFxdXJVVlZWaFN0WHJpQTdPeHNzRmdzeW1RenU3dTV3ZDNlSFRDYWpKSVVRUXE2ajM0YUVFRElPcEtXbG9icTZHZ2tKQ1pCSUpNTitmUjZQQnk4dkx4UVhGeU15TW5KTUwzTExaclBoNXVZR056YzNoSWFHd21Bd29LYW1CbFZWVmFpdXJrWjJkamF5c3JMQVlyRWdrVWdnbDh1Wkw3RlliTy93Q1NIRUxpZ3BJWVNRTWE2NHVCaTV1YmtJQ2dxQ2o0LzlpcUw5L2YxUlhGeU1zckl5ZUh0NzJ5Mk80Y2JoY0tCUUtLQlFLQUFBT3AwT3RiVzF6RmRSVVJHdVhyMEtBSEJ3Y0xCSVVtUXkyWmhPNE1qSWNQejRjV3pac29WNXYyYk5HdHgxMTEyRDF2Nm1UWnNna1Vnd2MrWk14TWJHZHR0RHVIbnpacHc4ZVpKNWYralFvVzdicnE2dXh0dHZ2dzJsVWdtbFVvbHAwNmJCMWRXMXg1aTJidDBLclZZTEFIam1tV2NHN1FPQk45OThrMW5FT3pnNEdMZmRkdHVndERzZVVGSkNDQ0ZqV0gxOVBjNmRPd2MzTnpkRVJrYmFOUlkzTnpjNE9qcWlvS0JnWENVbG5mRjRQSGg0ZU1ERHd3TUFZREtaME5UVVpKR29sSldWQVFCWUxCYWNuWjNoNHVJQ3FWUUtGeGNYdUxpNGdNZmoyZk1XeUJoU1ZGU0VOOTk4azNrZkdSbUozL3ptTjRQV2ZrTkRBMzc5OVZlWVRDWWNPSEFBOCtmUHg4YU5HOUhXMWdhOVhnOUhSOGNCdForVmxZV1VsQlNrcEtRQUFNTEN3bnFWbEp3K2ZSbzZuWGxpbFBia3BEZjBlajBlZSt3eCtQajRJREF3RURObnpyVDRmWGJvMENIbzlYb0E1am8rU2twNmo1SVNRZ2dabzFwYVduRHk1RWtJQkFJa0ppYUN6YmJ2TFBBc0ZndisvdjVJVDArSFNxV2lvVXJYdFEvamtrZ2ttRGh4SWdEelExSmRYUjFxYTJ2UjBOQ0E2dXBxRkJVVk1lYzRPanBhSkNsU3FSUUNnY0JldDBCR3FaS1NFano3N0xOUXE5WE10bXZYcm1ITm1qVzlia01xbFdMbnpwMWQ3bTlQU05yRng4Y0RBTTZkTzRmTm16Y2pLQ2dJMGRIUnVQWFdXNW5leEw3SXljbXhpTVhmMzc5WDUzV01xUyt5c3JKUVdGaUl3c0pDbkRoeEF2NysvaFpKU1gvYkpaU1VFRUxJbUtUVmFuSHk1RW1ZVENiTW1qVnJ4RHl3K3Z2N0l6TXpFM2w1ZVlpT2pyWjNPQ01XbjgrMzZFMEJnTGEyTmpRME5EQmY5ZlgxS0MwdFpmWUxCQUk0T3p0YmZUazRPTmpqRnNnSWw1MmRqVTJiTnFHdXJzNWllM3R2WFc5cE5KcHU5NTg1YzRaNXplVnltYVFrSXlNRFJxTVJPVGs1eU1uSndheFpzL3FWbEZ5NmRJbDUzZHpjM09Xd3M3ZmZmaHVlbnA3TWV3Nkh3L1JvOU1XNWMrZVkxendlRDFGUlVSYjcyNGR1dFYrRDlCNGxKWVFRTXNZWURBYWNQbjBhTFMwdHVPbW1tK0RrNUdUdmtCZ0NnUURlM3Q0b0tDaEFlSGc0elQ3VkJ3NE9EaGExS1lCNUtFbGpZeU9UcURRMU5hRzR1TmhpT0FxZno3ZVpyQWlGUW52Y0Joa0JmdnJwSjd6MzNudk04S1dCWUxGWVhlNXJibTYyZUlpUGlZbGhla2d6TXpPWjdUd2VEd0VCQVgyK2RrdExDM0p6YzVuM2VyMGU5ZlgxTm8rdHE2dkRTeSs5eEx6ditET3lmdjE2cXdSaTE2NWROdHM1ZHV3WTh6bzZPdHJpNTZoemtrTkpTZC9RWHdOQ0NCbERUQ1lUVWxKU1VGTlRnOFRFeEY2TnJSNXVnWUdCS0NvcVFtRmhJUUlEQSswZHpxakc1WEtab3ZpTzJ0cmEwTlRVWlBGVlZsYUcvUHg4aTNNZEhSMGhGb3NoRm9zdFhvdEVvbTRmTnNub1ZGMWRqWGZmZlJkSlNVazI5OCtaTXdkUFB2bWt6VHFQdExRMHZQWFdXeGE5YzJLeEdCczJiT2p5ZXNlUEg3ZDRVSjh6Wnc0QWMrOUt4MkZYL3Y3K2FHbHBBUUNyUktteHNkR3FYV2RuWjdCWUxLU2twTUJvTkhaNS9ZNE1CZ05LU2twczdtdXY0ZXBKVmxhV3hiRm56NTdGd29VTHV6eis4T0hET0h6NGNMZHR2dnZ1dXdnSkNlblY5Y2M2U2tvSUlXUU11WFRwRWtwTFN4RVZGVFZpaThsbE1obGtNaG55OHZJUUVCQkFENzlEd01IQmdabVd1Q090VnNza0tjM056VkNwVk16Q2p4MkhuYkJZTERnNk9sb2xMWTZPamhDSlJNTyt6ZzBaT0tQUmlPZWVlODdpd2R6WjJSbVRKMDltaXNTUEhUdUc3T3hzckZ1M0Rna0pDUURNcy9mdDJiTUh2L3p5aTBXOWhGS3B4S3V2dmdxbFV0bmxOWC81NVJlTDl6Tm1tQmU1VFV0THMwaFdybHk1Z3BVclY5cHN3OWIyM2J0M1E2RlE0UFRwMDh5MkJ4OThFRE5uenNTRER6N0liT3M0YzFmbllXcjk4ZTIzM3c2NERkSTFTa29JSVdTTXVIejVNalAxNzZSSmsrd2RUcmNDQXdPUmtwS0NxcXFxZm8wakovM0Q1L1BoNnVwcXN3ZXR0YldWU1ZKVUtoVmFXbHFnVXFsUVVsSmlOVHNSaDhPQlVDaUVTQ1NDU0NSaVhuZjhMeVV1SXd1YnpjWXp6enlEcDU1NkNucTlIb0dCZ1hqbGxWZmc3dTZPOTk5L0gvdjI3UU1BVkZSVTRLV1hYa0owZERRRUFnR1NrNU10a2hFT2g0UGx5NWRqOWVyVkVJbEVYVjZ2cEtRRTZlbnBGdHZhZTJCU1UxTUhmRDlxdFpycDhlRndPRmk4ZURIVDIyS0xUQ2F6U0ZKdXVlVVd0TFcxQVFEMjdkc0hzVmlNMjIrL3ZjczJLaXNyTGFZcUpvT1BraEpDQ0JrRE1qSXlrSjJkallDQWdGRlJRTzd0N1kxTGx5NGhOemVYa3BJUlFpQVFRQ0FRMkV4WWREb2RWQ29WMUdvMU5Cb04xR28xODdxcXFnb2FqY1pxMWlFdWw4c2tLUTRPRGt6N25WODdPRGpZZldhNDhTSWtKQVNQUGZZWXFxdXJzWHIxYXFhbTYvSEhINGU3dXpzKy9QQkQ1dGlMRnk5YW5lL3Q3WTJYWG5xSm1TV3VPei84OEVPWCt6cjJjQXpFcWxXcjhOMTMzMkhLbENtUXlXVGRKaVdkZGV5cDZjMFUyNTkrK3FsRmIrS0xMNzVvVVRnUEFIdjM3c1dSSTBlWTk5dTJiZXV4cHMrZWEwZU5OSlNVRUVMSUtKZVZsWVhNekV6NCsvc2pKaWJHM3VIMENwdk5Sa0JBQURJek05SGMzRHlpaXZHSk5SNlBCNmxVQ3FsVWFuTy95V1JDYTJ1cnphUkZvOUZBcFZLaHRiWFY0cUd1SXo2ZmJ6TnA0ZlA1NFBQNTRQRjR6R3Mrbnc4dWwwdkQvdnJwcHB0dVFsVlZGWktTa25EdDJqVmtaMmNqSnljSDFkWFZQWjViVWxLQzlldlhRNmxVd3NQREE2NnVybkJ4Y1lGRUlvRklKSUtmbngvOC9QelExdGJXNWFLSHVibTVxS3FxWXQ3UG5qMGJxMWF0WXQ1LzlORkhPSC8rUFBQK2d3OCtzR3BETHBlRHkrVmkxYXBWdU9PT08zcWNBY3lXanJVb1BTVWw5ZlgxRm9sVVJFUUVVeC9UVWVmZXdiQ3dzQkV6OCtGb1FFa0pJWVNNWWprNU9VaFBUNGVmbngrbVRKa3lxaDdVQWdNRGtaT1RnK3pzYk1URnhkazdIRElBTEJZTFFxR3d4eG05OUhvOVdsdGIwZGJXWnZIZmpxL3I2K3ZSMXRiVzdjeFFMQllMUEI3UElsbnBuTGp3ZUR4d3VkeHV2OFpURDQzSlpNTDk5OS9mNjZKdUJ3Y0g2SFE2cTBKeXRWcU5LMWV1NE1xVksxYm52UHJxcS9Eejg4TlBQLzBFbFVwbHM5M095Y3FTSlVzc1p0N3FYR1RmMWF4Y2x5NWR3clp0Mnl5MmRVNTY3Nzc3Ym92M2UvYnNBV0NlQ0tLOVo0L05admY0ZlNDVlN2SHZmLzhiZS9ic3dmNzkrL0hBQXcvWVBLNnBxWWw1emVGd0tDSHBJMHBLQ0NGa2xNck56VVZhV2hwOGZYMHhkZXJVVVpXUUFPYUhIbjkvZjF5OWVoVmhZV0hkams4bll3T1h5MlVLNTN0aU1CaWcxV3FoMCttZzFXb3R2anB2MCtsMFVLdlZ6UHZlTG1ESFlyRzZUVm80SEE3WWJEYnozNjVlOTdTLy9WcnRYeDNmOTNiZlFMRllMQ3hjdUJELy9PYy91enhHSnBNaEppWUdNMmJNUUh4OFBGcGJXL0hycjc4aU9Ua1o2ZW5wYUdobzZQSmNkM2QzSkNRa1FLL1g0ei8vK1kvTll3d0dnOFh3SmhjWEY4VEd4dmJyZnJSYUxXcHFhcm85cHF2OXJhMnR6T3ZlMWo2NXVMamdzY2NldzI5LysxdXIyZTVzWFcrZ0s5V1BSNVNVRUVMSUtKU1ptWW1NakF4NGUzc2pMaTV1MUNVazdZS0RnM0gxNmxWY3VYSmxWTlRDa09IVFhremZuL1ZVOUhvOWREb2Q5SHA5djc0MEdnMzBlajJNUmlNTUJnT01SaVB6Mmw2NkdqclhGemZmZkROMjc5NE5nOEVBTHBjTEh4OGZCQWNIWTlLa1NRZ1BENGVmbng4QTRLdXZ2c0wyN2R1Wjh6WnQyZ1FBS0MwdFJXNXVMdkx6ODFGUVVJRFMwbEpVVmxaQ3I5ZGo0Y0tGWUxGWVNFNU83bklvR0lmRHdhdXZ2b3A5Ky9iaCtQSGpXTEpreWJDdTVkRStNMWZILzQ5dGJXM005bzRyMnovNDRJTUlEdy9IVTA4OTFlMjB2MTFwYW1ycTlYbno1OC9IeG8wYiszeU5zWWFTRWtJSUdVVk1KaE11WHJ5SXZMdzgrUHY3ajdvaFc1MkpSQ0w0K3ZvaVB6OGZJU0VodFBvNEdSVHRQUjFEb1dPQzB0dlhnUGxudDcwSHg5YnJudmIxZHRoVmQyUXlHWGJzMkFFWEZ4ZDRlbnAyT1d3cE16UFRZaVgyZGtxbEVrcWxFblBuem1XMm1Vd20xTlRVTUQwREhYc1JXQ3lXVmE5VlNFZ0lRa0pDOFB2Zi8zNUF2YU54Y1hGV1E4RktTa3E2bkJJWWdNMGt3V1F5MlZ5L3BLU2toQ2JoR0dhVWxCQkN5Q2hoTkJxUmtwS0NrcElTVEo0OEdSRVJFZllPYVZCTW5qd1poWVdGeU0zTlJYaDR1TDNESWFSYjdVT3poaXJwNmNwZ0pDVUE4UHp6ei9kNFRPY3BvRys5OWRZZXo1azdkeTZlZXVvcEJBUUVnTXZsd21Bd1lOR2lSZmo1NTU4dGp1dHJyNE90NHlkUG5veS8vdld2S0Nnb1FHVmxKUUFnTVRIUjV2bFpXVmtBWURWVEZobDVLQ2toaEpCUlFLL1g0OHlaTTZpc3JFUlVWTlNJWDRla0w1eWNuT0RsNVlXOHZEd0VCd2YzYW5wT1Frai9kS3luR014ejJoTVpIbzhIcFZLSnlaTW5Jemc0MkNvcEdVejc5Ky9IanovK0NNQzZWNlRkbi83MEp3REF4bzBibVdQKy92ZS9NK3V5QUQwUG43STFBMWhIcmEydGVPNjU1NWgxVHpxYU9uVXExcXhaMCszNU5QdWdHU1VsaEJBeXdyVzF0ZUhVcVZPb3I2OUhYRndjTSs1N0xBa0pDY0cxYTllUW41K1A0T0JnZTRkRENCbUEyTmhZM0h2dnZUaCsvTGk5UTdFcE9Ublo0djNSbzBkeC8vMzN3OFBEdytieFhjMEExdTdERHorMFNFalliRFl6Yk8vY3VYT1lObTBhYnJ2dHRnRkdQZlpSVWtJSUlTTllVMU1UVHA4K0RZMUdnK25UcDQvWklRaFNxUlFlSGg3SXpzN0d4SWtUcWJlRWtDSFN1VWZocTYrK1FucDZPbDU1NVJXbTZIelRwazBXTlNYdDUraDBPcnoyMm11WU5XdVdSVjFKWjJ2V3JPbnlaN2hqQWIwdHUzZnZ4dVhMbDdzOWZpQXpXNTA5ZTVZWkN0ZWVQQmlOUm56NjZhZTlHdHJXMlk4Ly9vaHZ2dm1HZWMvajhmQ1h2L3dGbXpadFlncm4vL2EzdjBFbWsySG16Sm45am5zOG9LU0VFRUpHcVBMeWNpUW5KNFBOWm1QMjdOazJWOW9lU3lJaUluRG8wQ0ZjdVhJRllXRmg5ZzZIa0RGTm85SGdqVGZld01tVEp3RUFiNzMxRmpaczJORGw4U2FUQ2R1MmJjUEpreWR4OHVSSkhENThHSC82MDU5c0ZvTjM5NkZDVDFNQXR3L0g2dTN4ZldFeW1mQ3ZmLzJMZWI5aXhRb2NPM1lNMWRYVk9ITGtDT0xqNHpGLy92eGV0V1UwR3ZIWlo1OHhhNSswdSsrKyt4QWRIWTFISDMwVWI3NzVKblBzNXMyYjhlQ0REK0ozdi92ZG9OM1BXRE4rVmcwaWhKQlJKQ2NuQjZkT25ZS2pveU1XTEZndzVoTVN3THdPZ0xlM042NWN1V0p6YkRZaFpIRGs1ZVZoM2JwMVRFSUNBRC8vL0ROU1VsSzZQQ2MxTmRYaStKU1VGS3hac3diZmZmZGRyOWVGc2JlOWUvY2lPenNiZ0htR3RoVXJWbURKa2lYTS9uZmZmUmQ1ZVhrOXRwT2ZuNDhubm5qQ0tpRkpURXhra282bFM1ZmlwcHR1WXZhWlRDWjg4c2tuK1BPZi84d1U1eE5MbEpRUVFzZ0lZakFZa0p5Y2pMUzBOSGg3ZTJQZXZIbmphbEhCc0xBd0dBd0dac1ljUXNqZzBlbDAyTFZyRjlhdFc0Zmk0bUptdTFnc3hxWk5teEFmSHcvQWNyMk9kbE9uVHNXT0hUdmc3dTdPYkd0dGJjWGYvdlkzUFAvODh6MHVaRGdjT3E4ams1dWJ5N3hPVFUzRnh4OS96THhmc1dJRjVISTVsaTlmeml6bXFWYXJzV0hEQm1Sa1pOaHN2NktpQW0rKytTWWVmZlJSSnJscEZ4a1ppWmRlZXNsaWl2YU5HemNpSVNIQjRyaFRwMDdoZ1FjZXdELys4WTh1MTNNWnJ5Z3BJWVNRRVVLajBlRG8wYU1vTGk1R2VIZzRFaE1UaDNWaHNaSEF5Y21KV2VYZDFvTVJJYVIvTkJvTkhudnNNZXpaczhmaTRUMGlJZ0xyMTY4SG44OUhXbG9hL3ZlLy95RTlQWjNaMzNIeHlzaklTSHo0NFlkVzlTU3BxYWw0NktHSHJBckloOU95WmN2dzBFTVBXV3g3L1BISG1kZUhEaDFpN3R2RHd3UDMzWGNmQUVBaWtXRDE2dFhNY1MwdExYanV1ZWV3Zi85K3BnY29LeXNMcjczMkd1Ni8vMzRjT0hEQXFtZG85dXpaK010Zi9tSzF6aEtYeTdWSTl0cnBkRHA4L2ZYWFdMVnFGZGF0VzJmWGY3ZVJoSklTUWdnWkFhcXJxM0g0OEdFME56ZGp4b3daQ0FrSnNYZElkaE1hR2dvQVhYNWFTUWpwTzZGUWFMRU9FSmZMeFFNUFBJQWRPM2Fnc3JJU0w3NzRJcDUrK21uczNMa1RlcjJlT2M3THk4dWlIYkZZakJkZWVBRWJOMjYwNk1VMUdvMTJYV3l3ODlvcVhlSHhlSGorK2VjdEVvamx5NWRqNnRTcHpQdTJ0amI4OWE5L3hRc3Z2QUNqMFlqdnYvOGVSNDRjc2VxSjRmRjRlT1NSUi9EeXl5OTN1ZkFyajhmRGxpMWI4UHZmLzk3bVlwV05qWTJZUEhseXIySWY2eWdwSVlRUU96S1pUTWpJeU1EeDQ4ZkI0L0V3Yjk2OE1UdkRWbThKaFVJRUJnYWlxS2dJVFUxTjlnNkhrREhqNFljZmhwdWJHN3k5dmZIdXUrOWkxYXBWWUxQWmlJeU03UEtjcnFheW5UOS9Qajc2NkNPRWg0ZUR4V0xoK2VlZnQrdDA1V3cyRzBLaEVDNHVMbEFvRlBEMTljV2tTWlBnN2UxdGNkejY5ZXVaRHo3YXNWZ3N2UGppaTFBcWxjdzJrVWlFdSs2NkMydzJHeHMyYkxCYXJEWXlNaElmZlBBQlZxNWMyV05zTEJZTDk5MTNIM2JzMkFFZkh4OW11NE9EQXpadjNneUpSTktmV3g1emFQWXRRZ2l4RTdWYWplVGtaTlRVMU1EUHp3OHhNVEhEdmtyMFNEVjU4bVRrNStmajh1WExtREZqaHIzRElXUk1FSWxFMkxKbEM3eTh2Q3crMlE4SUNBQ1B4NE5PcDJPMnllVnlyRnk1RWt1WEx1MnlQWVZDZ1RmZmZCTVpHUmtXdlRERFpjMmFOZmpESC80QUJ3ZUhMbWY4YW10cnc0WU5HNUNUazROMTY5WjF1YUs4V0N6R3pwMDc4ZHh6ejZHcHFRbGJ0MjVGWUdBZ2dCdkRzTmF1WFF1aFVJalZxMWYzYTNyZmlJZ0lmUHp4eHpoNjlDaDI3OTZOZSs2NUIvNysvbjF1WjZ4aW1VYkxsQW1FRURLR2xKV1Y0ZXpac3pBYWpaZ3laWXJGcDJmRUxDY25CMmxwYVpnOWU3WmRoNFVRTWhJY1Bud1lDeFlzR0xMMkN3c0xBWmg3S3AyY25PdzJ3WVplcjJjV0hnUUFQcDgvNERicjZ1cVFucDZPMmJObjkzaHNjM016MUdxMXpkODVqWTJOY0haMnRpaG03eStUeVRRbzdRQkQvNzB4RkZnMmJwNCtraU9Fa0dGa01CaVFscGFHdkx3OFNLVlNKQ1ltTWpPL0VFdEJRVUhJejgvSGhRc1hzR2pSSXB2anNRa2hnOE9lUTY4NkdvcmVZcGxNMXF1RUJEQlB0dUhrNUdSejMyQU9zeHFzaEdRc29kL3doQkF5VEJvYkczSGt5QkhrNWVWaDBxUkptRGR2SGlVazNXQ3oyWWlPamtaemMzT3YxZzRnaEJBeWVsRlBDU0dFRERHajBZanM3R3hrWldXQnorZGoxcXhaOFBEd3NIZFlvOEtFQ1JNd1ljSUVaR1Jrd01mSEJ3S0J3TjRoRVVJSUdRTFVVMElJSVVPb3JxNE9odzhmWmg2cUZ5OWVUQWxKSDBWSFI4Tm9OT0x5NWN2MkRvVVFRc2dRb1o0U1FnZ1pBZ2FEQWVucDZjak56WVZRS0tUZWtRRVFpOFdZTkdrU3NyT3pNWEhpUk1qbGNudUhSQWdoWkpCUlR3a2hoQXl5NnVwcUhEeDRFRmV1WEVGQVFBRDFqZ3lDa0pBUUNJVkNYTGh3d1dvMVpVSUlJYVBmbU9ncDBldjFLQ29xUW5WMU5UUWFqZFdLbTJSczRuQTRFQXFGY0hOemc2K3ZMNjN2UU94T3E5WGk4dVhMeU0vUGg1T1RFK2JPblF0WFYxZDdoelVtY0xsY1JFWkdJams1R2ZuNStRZ0lDTEIzU0lRUVFnYlJxSCtLcTZ1clEyWm1KdVJ5T1VKQ1FpQVdpOEhoY093ZEZoa0dCb01CS3BVS1pXVmxTRXBLUW1ob0tHUXltYjNESXVPUTBXaEVmbjQrTWpJeW9OUHBNSG55WklTR2h0THZva0htNCtPRHdzSkNwS1dsWWNLRUNYWmJSNEVRUXNqZ0c5VkpTVjFkSGJPS3FGUXF0WGM0WkpoeE9CeElKQkpJSkJMVTE5Y2pQVDBkWVdGaGxKaVFZVlZaV1ltTEZ5K2lxYWtKRXlaTVFGUlVWSmR6M0pPQm16SmxDZzRlUElqVTFGVE1talhMM3VFUVFnZ1pKS08ycGtTdjF5TXpNNU1TRWdJQWtFcWxDQThQUjJabUp2UjZ2YjNESWVOQWMzTXpUcDA2aFJNblRnQUFacytlalpreloxSkNNc1FjSFIwUkVSR0Jpb29LRkJVVjJUc2NRZ2doZzJUVTlwUVVGUlZCTHBkVFFrSVlVcWtVY3JrY1JVVkZOTjZjREJtZFRvZk16RXprNWVXQnkrVWlKaVlHRXlkT3BOWEdoMUZBUUFCS1NrcHc4ZUpGS0JRS1dydUVFRUxHZ0ZIN1Y3UzZ1aHFlbnA3MkRvT01NSjZlbnFpcHFiRjNHR1FNTWhxTnlNdkx3NEVEQjVDYm00dUpFeWRpNmRLbENBd01wSVJrbUxGWUxNVEZ4Y0ZnTU9EOCtmUDJEb2NRUXNnZ0dMVTlKUnFOQm1LeDJONWhrQkZHTEJaRHJWYmJPd3d5aGhpTlJoUVVGQ0FyS3dzYWpRWWVIaDZJaW9xQ3M3T3p2VU1iMThSaU1jTEN3cENXbG9iUzBsSW9sVXA3aDBRSUlXUUFSbTFTWWpBWWFHWWJZb1hENGRDVTBHUlFHSTFHRkJZV0lpc3JDMnExR2dxRkF0T21UYU9GKzBhUVNaTW1vYlMwRk9mUG40ZWJteHNjSEJ6c0hSSWhoSkIrR3JWSkNTR0VEQVdqMFlpaW9pSmtabVpDclZiRDNkMGRDUWtKdE43SUNOUStqT3ZRb1VNNGY0MUdYWllBQUNBQVNVUkJWUDQ4cGsyYlp1K1FDQ0dFOUJNbEpZUVFnaHZKU0ZaV0ZscGFXdURxNm9xNHVEaTR1N3ZiT3pUU0RXZG5aMFJFUk9EU3BVdkl6OC9IeElrVDdSMFNJVU9pZlNRQWpSSWhIWTJsN3dsS1NnZ2g0NXBPcDBOQlFRSHk4dkxRMHRJQ3VWeU9LVk9tUUtGUTJEczAwa3RCUVVITWVqRnl1UndTaWNUZUlSRXk2SVJDSVZRcUZYMS9Fd3NxbFdyTUxDUkxTUWtoWkZ4cWFXbEJibTR1Q2dvS29OZnI0ZTd1anRqWVdIaDRlTmc3Tk5KSEhZZHhKU1VsWWNHQ0JXUG1rME5DMnJtNXVhR3NySXlTRW1LaHJLeHN6QXd2cHFTRUVES3UxTlRVNE1xVkt5Z3JLd09MeFlLUGp3OG1UWnBFZitoSE9ZRkFnUGo0ZUp3NGNRSVhMMTdFbENsVDdCMFNJWVBLMTljWFNVbEpxSyt2cHpYYUNBQ2d2cjRldGJXMVk2YWVqcElTUXNpWVp6UWFVVkpTZ3R6Y1hOVFgxOFBCd1FFaElTRUlDQWlnaGZmR0VJVkNnZURnWU9UazVFQ2hVTkEwd1dSTTRYSzVDQTBOUlhwNk9zTER3eWt4R2VmcTYrdVJucDZPc0xDd01kTXpURWtKSVdUTTBtZzBLQ3dzeE5XclY2SFJhQ0NSU0RCMTZsVDQrUGlNbVYvaXhGSjRlRGlxcTZ0eDd0dzVTS1ZTT0RvNjJqc2tRZ2FOVENaRFdGZ1lNakl5SUpmTDRlbnBDYkZZVEwvUHhnbUR3UUNWU29XeXNqTFUxdFlpTEN3TU1wbk0zbUVOR2twS0NDRmppdEZveExWcjExQllXSWpLeWtxWVRDWjRlSGdnTGk2T2l0ZkhBVGFiallTRUJCdzZkQWpKeWNtWU0yY08yR3kydmNNaVpORElaRElrSmlhaXFLZ0kyZG5aVUt2VnREN1hPTUhoY0NBU2llRHE2b3JFeEVSd3VXUHJNWDVzM1EwaFpOeHFhR2hBUVVFQmlvdUxvZFZxNGVqb2lORFFVUGo1K1kyWm1VbEk3NGpGWWt5Wk1nWEp5Y2xJUzB0RGRIUzB2VU1pWkZCeHVWd0VCQVFnSUNEQTNxRVFNbWdvS1NHRWpGcHRiVzBvTGk1R1lXRWhHaG9hd09Gd29GUXE0ZS92RDFkWFY3QllMSHVIU096RXg4Y0h0YlcxeU0zTmhZdUxDL3o4L093ZEVpR0VrRzVRVWtJSUdWVU1CZ01xS3l0UlZGU0Vzckl5R0kxR1ptMFJiMjl2OEhnOGU0ZElSb2lvcUNnME5UVWhOVFVWVGs1T2tNdmw5ZzZKRUVKSUZ5Z3BJWVNNZUhxOUhoVVZGU2d0TFVWNWVUbjBlajBFQWdHQ2dvTGc1K2NIWjJkbmU0ZElSaUEybTQxcDA2Ymg4T0hET0hQbURCWXNXQUNoVUdqdnNBZ2hoTmhBU1FraFpFVFM2WFFvTHk5SGFXa3BLaW9xWURBWUlCQUk0T2ZuQnk4dkw3aTV1ZEh3TE5JalBwK1BHVE5tNE1pUkl6aDkralRtenAxTE14VVJRc2dJUkVrSklXVEUwR3ExS0NzclEybHBLU29ySzJFMEdpRVNpUkFRRUFDbFVnbVpURWFKQ09remlVU0MrUGg0bkRsekJxbXBxWWlQajdkM1NJUVFRanFocElRUVlsZE5UVTJvckt4RWVYazVxcXFxWURLWjRPVGtoRW1USmtHcFZOSUNZV1JRZUhsNU1lczdTQ1FTQkFjSDJ6c2tRZ2doSFZCU1FnZ1pWbTF0YmFpcXFrSkZSUVVxS3l1aDBXZ0FBQzR1TGdnTkRZV1hseGNrRW9tZG95UmpVVWhJQ0JvYkczSDU4bVZJSkJKNGVIallPeVJDQ0NIWFVWSkNDQmxTUnFNUk5UVTFxS3lzUkdWbEplcnI2d0VBQW9FQUNvV0MrUklJQkhhT2xJeDFMQllMY1hGeFVLbFUrUFhYWHpGbnpoenFpU09Fa0JGaTNDY2xXcTBXLy9uUGYxQlVWSVFYWG5qQnJyRWNPM1lNbHk1ZFl0NTdlM3Zqemp2dnRHTkVaa2FqMFdKRlpJUEJnS3RYcnpMdkF3SUNxSENVTUV3bUU1cWJtNWtrcEtxcUNnYURBV3cyRzI1dWJvaU1qSVJDb1lCRUlxSDZFRExzdUZ3dVpzNmNpYU5IaitMa3laT1lPM2N1bkp5YzdCMFdJWVNNZStNNktUbDc5aXplZWVjZFZGWldBZ0NpbzZOeDg4MDNNL3R2di8zMmZyZTljK2ZPUHEyMFdsSlNnaDA3ZHFDdHJZM1pkczg5OS9UNXVrYWpFVHFkam5sdE1wbGdNcG1nMSt2UjF0YUd0clkyYUxWYXRMVzFRYVBSb0tXbEJTMHRMVkNwVk14WFEwTUQ2dXZybWY4Q3dKZGZmZ2tIQndjQWdFcWx3dHExYTVscmZ2UE5OOHh3bTVhV0ZodzRjQURKeWNuWXZuMjdSVEpEeGlhZFRvZTZ1anJVMXRZeVgrM2ZneEtKQkFFQkFmRHc4SUNycXlzbHIyUkVFQXFGbURWckZvNGVQWW9USjA1ZzNyeDVORlV3SVlUWTJiaE9TdG9YWVd2M3dRY2ZJQ1ltQmhNbVRBQmdmc0FlU051OTFkemNqSmRmZnRraUlRSE1pVUJzYkN3aUl5TjczZGJldlh2eDBVY2Y5ZnI0M2pweTVBaVdMbDNhNWY2c3JDd2NPSEFBUjQ4ZVJXdHJLd0RnOE9IRFdMUm9FUll1WE5pbmEzM3d3UWQ5U3VqSThHcHViclpJUUJvYkd3R1loOGE0dUxqQTE5Y1hjcmtjYm01dTlLQkhSaXduSnlmTW1qVUx4NDRkdzRrVEp6QjM3bHp3K1h4N2gwVUlJZVBXdUU1S0VoTVRFUjhmajVTVUZBQ0FScVBCMjIrL2plM2J0dzliRENxVkNzODk5eHl1WGJ0bXRjOWdNR0RUcGszWXNXT0gzUi9TZi9qaGh5NlRrblhyMXFHaW9zSnErOTY5ZTdGbzBhS2hEbzBNSVoxT2gvcjZlb3NrUkt2VkFnQWNIQndnbDh2aDQrTUR1VndPbVV4R1BTRmtWSkZLcFpnK2ZUcE9uVHFGVTZkTzRhYWJicUx2WVVJSXNaTnhuWlFBd05xMWEzSCsvSG5vOVhvQXdQbno1M0h3NEVHcmgra25ubmdDdDl4eVM1ZnRGQllXNHFHSEh1clR0YXVxcXZEQ0N5K2dxS2lJMlJZVUZJUjU4K2Jod3c4L0JHQk9XalpzMklDdFc3Y2lORFMwVCszYndtS3hJQlFLSVJRS3dlVnlMWHFLcGs2ZENuOS9memc1T2NISnlRbk96czV3ZG5abTNuZWxZMExpNk9pSWtKQVExTlhWWWN1V0xRRE10VEVBb0ZhcklSS0pyTTV2YVdsQlhWMmRSWXhrZUJtTlJqUTNONk94c2RIaVM2MVdBekQvUDVGSUpQRDI5b1pjTG9kY0xvZFlMTFp6MUlRTW5FS2hRSHg4UEpLU2t2RHJyNzlpK3ZUcE5PeVVFRUxzWU53bkpaNmVucmo1NXB1eGYvOStBRUJrWkNSaVltS0cvTG9YTGx6QTFxMWJtYUV2N2JGczJiSUZNcGtNVFUxTjJMTm5ENEFiaWNtVFR6N1o1NTZIWGJ0MlFTQVF3TUhCQVFLQndHSjR3dFdyVi9Ib280OHk3NWN2WDQ3RXhNUWUyK3o4QnpzbUpnYXhzYkdJam83R3BFbVRrSldWaFNlZmZCSi8rTU1mOEgvLzkzL1l0V3NYVWxOVHNYbnpaa3laTWdVUFAvd3dVNE5TV0ZpSUYxOThrV2xyeVpJbDhQZjM3OU05a3I1UnE5Vld5VWR6Y3pPTVJpTUFnTVBod05uWm1TbEdkM0Z4d2YrM2QrZGhVZFdMLzhEZlp4YTJHYmFCRVIxQkVGQlpsUlQzYnBxbVp1cTkxeks3bWVuTjNXd3owYkxTdkpybUZldW0yVjVXOXlrdHI1V2xkZDB0dlNydUM2Q0lpQ0NLSW9Lb3d6ck16UGNQZnB3Zmh4azJRUTg0NzlmenpNTlpQblBPWjhqZ3ZQbHMzdDdlVUtrYy9zY0YzYU1DQWdKUVZsYUdvMGVQNHZEaHcramV2VHYvT0VKRWRKZnhLUVBBbURGanNHM2JOanorK09NWU8zYnNIZjFsVkY1ZWpxKysrZ3JyMXEyRDFXb1ZqL3Y3KzJQWnNtWFE2WFFBZ0FrVEpxQ2dvQUQvL2U5L0FWUjBvNG1QajhmUm8wZngvUFBQUTZQUjFPdCtBUUVCR0Q5K3ZOMXpsWU9SSy8zclgvK3FjVnJXQVFNR2lOZlJhclZRcTlYaSt3Y01HSUJCZ3daQnFWU2lxS2dJR3pac0FGRFJIYzdYMXhlWm1abVlOMjhlVENZVHRtN2RpdjM3OTJQeTVNbnc4L1BEd29VTHhiRTdJMGFNd1BQUFA4K0hnU1pRWGw0T285RW9UbUpRV0Znb0JwQ3EvOTIxV2kwOFBUM0Z0VUU4UFQyaDFXcjUzNEFjVGtoSUNFcEtTbkRxMUNrNE9Ua2hKaVpHN2lvUkVUa1VoaElBUGo0KytQTExMK0hqNDFOam1SVXJWbURGaWhXTnVrOVNVaEpXckZpQmpJd015ZkhJeUVnc1hMZ1FIaDRla3VNdnYvd3lkRG9kdnYzMlcvSFlqaDA3Y096WU1VeWJOZzBQUHZoZ3ZlNmJuWjFkcjNKVnUxQlZWMUJRSUc0TGdvQk9uVG9oS1NrSlFNVk1ZKys4ODQ3TmU0S0RneEVVRkFRQWlJK1B4N3Z2dm9zTEZ5N2cxcTFiZVBmZGR5VmxIMzMwVVV5ZlByMWU5YVNLYVhjclowK3JEQjFWdDZ0UG11RHM3QXdQRHc4RUJnYkN5OHNMbnA2ZThQRHdZT3NIVVJXUmtaRW9LeXZEMmJOblliVmE3MHFyT1JFUlZYRFlKeEtqMFlpYk4yOUtqbVZuWjhOZ01EVDV2YTVkdTRiVnExZGorL2J0a3RZUm9HS3cvYlBQUG92UzBsTGs1dWJhdkhmWXNHRlFLcFg0OTcvL0xSN0x6OC9Ia2lWTDhOTlBQMkhpeElubzBxVkxrOWU1TGxPblRzWGN1WE5oTkJydG5sZXBWSmd5WllxNEh4a1ppVTgrK1FScjFxekIyclZyeFRFOEFQREVFMDlnMHFSSmQ3ek9MWVhGWWtGcGFTbEtTa3BRVWxJaWJoY1hGMHNDU0dWM0s2Q2lTNTFHbzRGR280Rk9weE8zdFZvdE5Cb053d2RSUFZVR2tiUzBORmdzRm5UdDJwVXRoMFJFZDRIRFBxbjgvUFBQK09xcnIyeU9iOXUyVGR4dXpBclRsZU11OHZQek1YSGlSSEhBY0hVSkNRbElTRWk0clh1Y1BuMGFjWEZ4R0RKa0NPTGk0bW9zVi9VelZWVjlUTW1pUll2cU5hWUVxR2dGbVQ5L1BnNGNPSUFyVjY3QTM5OGZRTVY0QkwxZWo1NDllMEt2MTJQQ2hBazI3M1Z4Y1JIRGpDQUkyTGR2SC9idDJ5ZWVmL1RSUjJ1ZFZLQWxzbHF0S0NzckU0T0d2VmRsK0tqZXlsSEp5Y2tKV3EwV1hsNWU4UGYzbDRRT1YxZFhQamdSTlpINzdyc1BTcVVTWjg2Y2djVmlRV3hzTFAvL0lpSzZ3eHcybE5USHhvMGJHMzBOblU2SEo1OThFbDk4OFlWNHJQSVgzdUhEaHh0OHZTRkRobURyMXExaWk0dWJteHVlZU9LSlJ0ZXpvVFp2M296MzMzOGZBQkFhR29vRkN4YllMWmVWbFZYcmRheFdxMDJacW9QLzVXQzFXc1dGSnkwV0N5d1dDOHJMeTJFeW1XQXltY1R0Nmw5ck8xYTFaYWdxbFVvRkZ4Y1h1TGk0d04zZEhYcTlYdHl2K25KMmR1YU1RRVIzVWVmT25hRlFLSEQ2OUdsWUxCYjA2TkdEd1lTSTZBNWlLS2xCZm40K1huamhoVVpkNDV0dnZnRlEwVDBwS1NrSnAwK2Z4cVJKa3pCMDZGQ2JNUlgxRlJjWGg2RkRoK0xqano5R1Nrb0s0dUxpeENsM2E1S1FrSUI1OCtiVmVlM2F5bFJ2YmRteVpZdTRuWmFXWm5lQnhKRWpSOVo1VDN1YTR1RzdvS0FBeDQ0ZGs0U0x1cjVXYmplVUlBaFFxOVZRcTlWUXFWUlFxOVZ3ZG5hR1JxT1JISytjQWExcTBHQzNLcUxtS3lvcUNncUZBc25KeWJCWUxPalpzeWYvT0VCRWRJYzQ3QlBSaUJFajhNQUREMkRIamgyU2dlU1ZxcS8yM2hpQ0lPQ1ZWMTZCeFdJUnA4Sjk4Y1VYOGR4eno5M1c5U0lqSS9IKysrOGpKU1VGWVdGaFRWTEhoamgyN0JoU1UxUHJWZFplMTdIVTFGVE1tREZEVXVhWFgzNFJXMTZhYW5DcFFxR0FTcVdDSUFoUUtCUzMvYlh5T3RXRFIrVTJGMXNqdW5kRlJFUkFvVkFnTVRFUkZvc0Z2WHYzWmpBaElyb0RIRGFVVkM0TTZPM3RmVmZ1VjMzeFFhVlMyZWlIV1h1QnBPcDRoSnArY2ZyNStkVjU3WktTRXJ2ZHFNckx5N0ZxMVNweHYzSUsyYW9yMHZ2NyswTVFCSGg3ZTZPMHRCVC8rOS8vQUZSODV2NzkrOXU5WDJWWHVaQ1FrQ1lKV2w1ZVh1alhyMStqcjBORUZCWVdCb1ZDZ1JNblRtRHYzcjNvMDZjUC94aEJSTlRFSERhVTFFV3YxOXY5SzcvRllzR1FJVVBFL1crKythYk9oL3k5ZS9mV09PYWlLVlN0WjBsSmliaXRWcXZ0bHEvc1ZnWlVMRjVvTnBzQlZBUTF2VjRQb09ZNjM3cDFTeXd2Q0FLV0wxOE9YMTlmU1ZldHp6NzdUT3lXbEpPVGc2Vkxsd0tvV08zZFhpZ3htODE0OHNrbmtaaVlLTXRNWWtSRWRlbllzU01VQ2dXT0hUdUczYnQzbzIvZnZwTEZhSW1JcUhFWVNocm8rdlhya3YzNkxtSjR0eFFYRjR2YnJxNnV0WmExV3EyWU9uV3FPTFhzeUpFajhleXp6OWI2SG05dmI2eGN1Ukt2dmZhYXVBNUo5UmFWcWkwMFZRZDQxOVJ5TTNueVpISDd4SWtUaUkyTmhWYXJyYlVlUkVSM1cyaG9LTlJxTlE0ZlBvd2RPM2JnVDMvNkUzOVdFUkUxRVlhU0d0Z2J1RzFQYllPNWUvYnNpYmZlZXF1cHFsUXZWY2ZCVk84eVZ0MjFhOWNrYTExVWpuZXBUZFh4SUdmT25CRlhuSytxYWt2UzU1OS9MbTdYMUhKVGZmYXR5cFlZSXFMbUpqQXdFRzV1YnRpM2J4OTI3TmlCdm4zN3d0ZlhWKzVxRVJHMWVBd2wxUlFXRnVMRWlSTk5lczJZbUJoOC9QSEhOc2MzYjk2TURSczJpUHMrUGo2WVAzOCtuSjJkeFdNWEwxN0VKNTk4QW9WQ2dUZmVlS1BHQi91cTVhdGVyelluVDU2VTdMZHQyN2JXOHJlamFramlMMjRpdWhmbzlYb01HREFBZS9ic3dSOS8vSUh1M2J1alhidDJjbGVMaUtoRll5aXBKaTR1RGwyNmRMRzdzcnU5VmVDQmloWUplNjBTbGFGQW85RWdKQ1JFY2k0bEpRVy8vdnFydUs5V3E3Rmd3UUxKSU8vRGh3L2puLy84SjB3bUV3RGd0OTkrdzhzdnYxeGozVXRMUzNIbHloVnh2MDJiTmpXV0JXRFR5dEdoUTRkYXl3TVZDL2hWbjRMNDh1WExZamN0ZDNkM2VIbDVpZWVxdG9LMGJ0M2E3alZyV3R5UmlLaTVjbmQzeDhDQkE3RjM3MTRjT0hBQWhZV0ZDQThQbDd0YVJFUXRGa05KTldscGFXamZ2ajIrL3ZwcnlmSEtkVXZzaFJLRlFvSFhYMzhkSFR0MnJOYzlzck96TVcvZVBERnNDSUtBMmJObjI4dzZGUjBkamJadDJ5SWpJd05BUllnSURRM0ZuLy84Wjd2WFBYNzh1S1RyVS92MjdRRlVoS0tnb0NCSjJZMGJOOXEwQ0wzMDBrc1lQSGd3aGc0ZGF2YzlBQkFVRklUVnExZUwrK25wNlpKVjRVZVBIbzIvL2UxdjRuNThmTHk0blpPVFUrTWlna1JFTFkyenN6UDY5ZXVIUTRjT0lTa3BDVWFqRWQyNmRlT1V3VVJFdDhIaFEwbEJRWUhOc2NvUVVPbm8wYU40OTkxM0pWMlJwazJiaHExYnR5STlQUjAzYnR6QXpKa3o4ZVNUVDJMMDZORzF6c2lTbloyTnVMZzR5WDBuVFpxRUJ4OTgwRzc1NTU5L0huUG16QkhEeGtjZmZZVDI3ZHNqT2pyYXB1eUJBd2NrKzVVaEtUbzZHcDk5OWhtQWl0bXpWcTFhaFY5KytjWG0vUVVGQlZpM2JoM1dyVnVITGwyNllPellzZWpidDIrTkMveVZscFppK2ZMbGtnVUh2L3p5U3lnVUNvd2VQUm9XaTBWU3B6Tm56bURod29VWVBueTQzZXNSRWJVMFNxVVNQWHYyaEVhalFVcEtDb3FLaXRDblQ1ODZ1OW9TRVpHVVlMMmRKYXliZ2UzYnQrT2hoeDVxOUhXbVQ1K090TFEwY2QvSnlRa3pac3pBb0VHRGNQRGdRV3pjdUJGSGpoeVJ2Q2MyTmhadnYvMDJNakl5TUdQR0RKU1ZsWW5uUER3OE1HVElFUFR0MnhlZE9uV1NQTkFuSnlkandZSUZra0FpQ0FMMGVqMnNWaXZLeTh0aE1wbFFWbFlHazhsVTQrcmlPcDBPSDMzMEVYUTZuWGlzc0xBUVR6MzFGQW9MQ3dFQWJtNXUrUEhISDZGVUttRTJtM0hpeEFuOC92dnYyTGx6cDJRdEV3QVlQbnc0TWpNemtaaVlhUGRldzRZTncvRGh3eVgzS3lvcXd1TEZpM0h3NEVHN2RSdzRjQ0FHREJpQTExOS8zZWFjU3FXU3RKZ3NXclFJVGs1T1VLdlZFQVFCSGg0ZWplcWYzVlQvTm9pSUd1TDgrZk00Y3VRSTNOM2QwYWRQbnpvbkd5RWljbFNDSUFnMnh4dzlsSHo0NFlmNDZhZWZBRlNNd1hqeHhSZXhidDA2SkNjbjJ6eThBMEMzYnQzdzVwdHZpdFB0SGoxNkZQUG56N2RiZHRTb1VaZzZkYXE0LzhNUFA5Z2Q4SDQ3b3FLaUVCOGZMNGFldFd2WFNycFZEUnc0RU1PSEQ4ZmF0V3VSbEpTRW9xSWltMnVvMVdwTW16Wk43QTZXbUppSWI3LzkxaWFFQVJWQjRzMDMzMFN2WHIyUWtwS0M1Y3VYSXpNelV6d2ZFaEtDZHUzYVlkZXVYUUNBZ0lBQWVIaDRJRGs1R1VERitKcTh2THg2ZmJheFk4ZGkvUGp4OWZ4TzJHSW9JU0s1NU9Ua0lDRWhBUmFMQmQyNmRlTUFlQ0lpTyt5RkVvZnYrRHBseWhSRVJFU2dZOGVPV0xseUpicDE2NGJnNEdDYmtLRlFLUERYdi80VmI3MzFsbVQ5ajY1ZHUyTHAwcVhpb29PVldyVnFoWEhqeGttT0RSOCt2RjdUN3RaSFVsSVN2dmppQzNGL3dJQUJDQXdNRlBlSERoMktvS0FncEtXbDJRUVNRUkRRdTNkdmZQNzU1NUx4S2RIUjBWaTZkQ2xXclZxRmJ0MjZTZDZqMSt2UnRXdFhIRDkrSEMrODhJSWtrT2gwT2l4WXNBQno1ODdGaUJFajRPVGtoS0ZEaDRxQkJLZ1lyekpod2dUWStUZG9vMmZQbnZYL1JoQVJOU04rZm40WU5HZ1FQRDA5Y2VEQUFSdzVjb1RUbkJNUjFZUER0NVFBRllQWVhWMWR4YkJSWGw2TzZkT25JeU1qQTRJZ0lEWTJGcE1uVHhZSGp0dFRWRlNFTDc3NEFwczNiMFpaV1JubXpadUhCeDU0d0tiYzJyVnI4Y01QUHlBZ0lBQyt2cjdRYURUaXk4M05UZkp5Y1hFUnZ6bzdPK1BTcFV1SWk0dUQyV3pHL2ZmZmoyblRwa2xXa3pjYWpYajk5ZGNoQ0FMZWUrODlBTURXclZ2RndlYXRXclZDdjM3OU1HellzSHBOLzV1WW1JalZxMWNqS1NrSkN4Y3VSTy9ldlFGSVczejgvUHl3Wk1rU3lWOERVMU5UNGU3dWpyZmVlZ3VwcWFrSUNBakFGMTk4QVVFUWtKNmVqbTNidGlFdExRMTVlWGtvTEN4RWFXbXAyRjNOM2QwZDMzMzNYYjNDUzAzWVVrSkVjck5ZTEVoTVRFUnFhaXE4dkx6UXUzZHZMclJJUlBUL3NQdFdBNlNrcE9EWXNXTjQ2S0dIYkZwQmFuUHo1azNzMjdjUER6Lzg4QjJwMTZaTm05QzJiVnZjZDk5OWRzOFhGUlVoUHo4Zi92NytBQ3BXYmQrOGVUT2lvcUpzcHZLdHIxT25UaUVpSWtKeWJQMzY5VGh5NUFqbXpKa0RiMjl2dSs4ckx5L0hxbFdyMEtOSEQvVHAwK2UyN24wN0dFcUlxTG00ZE9rU0RoMDZCS3ZWaXU3ZHU0cy9tNG1JSEJsRENUa0UvdHNnb3Vha3NMQVErL2Z2eC9YcjF4RWFHb291WGJwdzJtQWljbWdjVTBKRVJIU1hhVFFhREJnd0FLR2hvVWhMUzhPdVhidkVtUktKaUtnQ1F3a1JFZEVkcGxBb2NOOTk5NkZYcjE2NGVmTW10bTNiaGdzWExzaGRMU0tpWm9PaGhJaUk2QzRKQ0FqQVF3ODlCSzFXaXdNSERtRHYzcjBvS1NtUnUxcEVSTEp6K0JYZGlZaUk3aVozZDNjTUhEZ1FaODZjUVhKeU1qWnYzb3lZbUJnRUJRWEpYVFZxSWNyTHk1R1ptWW5jM0Z3VUZ4ZHoybWtIb1ZRcTRlcnFDcjFlajhEQVFNa0MzZmVDZSt2VEVCRVJ0UUNDSUNBc0xBd0dnd0dIRGgzQ29VT0hjUEhpUlhUcjFrMnlGaFpSZGZuNStUaDE2aFI4Zkh3UUhoNE9yVllMcFZJcGQ3WG9MakNielRBYWpjak96a1pDUWdJaUlpS2cwK25rcmxhVFlmY3RJaUlpbVhoNGVHREFnQUhvM0xrenJsNjlpaTFidHVEOCtmTnlWNHVhcWZ6OGZDUW5KeU15TWhMaDRlSHc5UFJrSUhFZ1NxVVNucDZlQ0E4UFIyUmtKSktUazVHZm55OTN0Wm9NUXdrUkVaR01CRUZBcDA2ZHhKWGdEeDgrak4yN2Q2T29xRWp1cWxFelVsNWVqbE9uVGlFcUtxckc5Y0hJY1hoN2V5TXFLZ3FuVHAxQ2VYbTUzTlZwRWd3bFJFUkV6WUM3dXp2NjkrK1BtSmdZWEx0MkRWdTJiTUc1YytmUVFwY1RveWFXbVprSkh4OGZCaElTZVh0N3c4ZkhCNW1abVhKWHBVa3dsQkFSRVRVVGdpQ2dRNGNPR0R4NE1MeTl2WEgwNkZIczNMa1RlWGw1Y2xlTlpKYWJtd3VEd1NCM05haVpNUmdNdUhidG10elZhQklNSlVSRVJNMk1WcXRGdjM3OUVCc2JpNktpSXV6Y3VSTUhEaHhnbHk0SFZseGNESzFXSzNjMXFKblJhclgzek04RnpyNUZSRVRVREFtQ2dQYnQyeU1nSUFDblQ1OUdhbW9xTGwyNmhJNGRPeUlzTE95ZW13NlVhbWMybXptb25Xd29sY3A3Wmtwby9rUWpJaUpxeGxRcUZhS2pveEVjSEl5VEowL2k5T25UT0gvK1BLS2pveEVZR0FoQkVPU3VJaEZSbzdIN0ZoRVJVUXVnMFdqUXUzZHZQUGpnZzNCMWRjV2hRNGV3WThlT2U2WS9PUkU1Tm9ZU0lpS2lGc1RYMXhjREJ3NUU5KzdkVVZ4Y2pGMjdkaUVoSVFHRmhZVnlWNDJJNkxhMTJPNWJsWDNvMkwrU3F1Sy9DU0p5QklJZ0lDZ29DUDcrL2toSlNjR1pNMmR3NmRJbEJBY0hvMU9uVG5CemM1Tzdpa1JFRGRKaVE0bXJxeXVNUmlNOFBUM2xyZ28xSTBhamtiK01pY2hocUZRcVJFVkZJVGc0R01uSnlUaDM3aHpTMDlNUkZCU0VzTEF3YURRYXVhdElSRlF2TFRhVTZQVjZaR2RuTTVTUVJIWjJObng5ZmVXdUJoSFJYZVhtNW9idTNic2pJaUlDS1NrcHlNakl3UG56NTlHdVhUdUVoNGZEM2QxZDdpb1NFZFdxeFk0cENRd01SRjVlSHE1ZnZ5NTNWYWladUg3OU92THk4aEFVRkNSM1ZZaUlaS0hSYU5DdFd6Yzg4c2dqQ0EwTnhjV0xGN0Y1ODJZa0pDVGd4bzBiY2xlUGlLaEdMYmFsUktWU0lTSWlBa2xKU1lpS2lvSzN0N2ZjVlNJWlhiOStIVWxKU1lpTWpPU1lFaUp5ZUs2dXJvaUppVUZZV0JoU1UxTng3dHc1WkdWbHdXQXdJQ0lpZ3I4emlhalphYkdoQkFCME9oMGlJeU9Sbkp3TUh4OGZHQXdHYUxWYVBwUTZDTFBaREtQUmlPenNiT1RsNVNFeU1oSTZuVTd1YWhFUk5Sc3VMaTdvM0xrek9uWHFoTE5uenlJdExRM2J0MjlINjlhdEVSNGV6dTZ1Uk5Sc3RPaFFBbFFFazE2OWVpRXpNeE1wS1Nrb0tpcTZaMWEycE5vcGxVcTR1Ym5CMTljWHZYcjE0dXJHUkVRMWNIWjJSbFJVRkRwMTZvUzB0RFNrcHFaaTE2NWQ4UFQwUkVoSUNBSURBL2t6bEloa2RVLzhCRktwVkFnSkNVRklTSWpjVlNFaUltcTIxR28xd3NQRDBhRkRCMlJtWnVMY3VYTTRldlFvVHA0OGlYYnQyaUVrSkFSZVhsNXlWNU9JSE5BOUVVcUlpSWlvL3FyK01TOHZMdy9uenAxRFJrWUcwdFBUNGVQamc1Q1FFUGo3KzdNN05CSGROUXdsUkVSRURzekh4d2MrUGo2SWlZbEJSa1lHenAwN2g0TUhEK0w0OGVNSUNncENjSEF3cHhRbW9qdU9vWVNJaUlqZzVPU0VqaDA3b2tPSERyaDY5U3JPblR1SHMyZlBJalUxRmExYXRVSklTQWdNQmdNVWloYTdtZ0FSTldNTUpVUkVSQ1FTQkFGK2ZuN3c4L05EY1hFeHpwOC9qL1QwZE96ZnZ4OU9UazR3R0F3SUNBaEFxMWF0R0ZDSXFNa3dsQkFSRVpGZHJxNnVpSWlJUUhoNE9DNWZ2b3lzckN4Y3ZIZ1JHUmtaY0hKeVF0dTJiZUh2NzgrQVFrU054bEJDUkVSRXRSSUVBUWFEQVFhREFXYXpHVGs1T2NqS3lrSldWaGJPbnovUGdFS3l5OG5KZ1pPVEV4Y0diY0VZU29pSWlLamVsRXFsSktCY3VYSUZGeTlldEFrb0FRRUIwT3YxRENndDBLMWJ0M0QyN0ZtY1BYc1d1Ym01ZU82NTUyN3JPcGN2WDhhVUtWUEUvWTBiTjlaYWZ0Q2dRZUwyb2tXTDBLdFhyM3JmS3o0K0hpZE9uSUN6c3pNZWUrd3hQUFBNTXpXV0hUSmtpTGc5ZWZKa2pCbzFxdDczb1R1SG9ZU0lpSWh1aTFLcFJOdTJiZEcyYmR0YUEwcWJObTNRcWxVcnFOVnF1YXRNZFRoeTVBaGVmZlZWeWJHSEgzNFlvYUdoRGI2VzFXcEZTVWxKVTFXdDF2dWNQWHNXQUZCYVdncFBUODlheTFzc0ZzbDc2N0ozNzE0c1dMQ2dVWFdzeWJadDIrN0lkVnNpaGhJaUlpSnF0TG9DaWlBSThQWDFSZXZXcmRHNmRXdDRlbnBDRUFTNXEwM1Z4TVRFd05QVEV6ZHUzQkNQL2Y3Nzc3Y1ZTdXdwTFMzRjFhdFg2eXgzN2RvMVpHVmwyVDFuTUJna2EraGN2SGdSUlVWRjRuNXdjSERqSzBwM0hVTUpFUkVSTmFtcUFjVmlzU0F2THc5WHJsekJsU3RYa0ppWWlNVEVSTGk0dU1EUHp3K3RXcldDWHErSFJxT1J1OXIzdklVTEYyTFBuajBOZnQvMzMzK1A3Ny8vdnRZeWZmcjB3VC8rOFk4NnI1V1Nrb0s0dUxnNnk2MVlzYUxHYzJ2V3JJRmVyeGYzVTFOVEplZWJLa0RWWlAzNjllTDI2TkdqeFphWHFzZXJkZ21yZWp3aElRSExseSsvby9WcnFSaEtpSWlJNkk1UktCVFE2L1hRNi9XSWpvNUdTVW1KR0ZBdVg3Nk16TXhNQUlDYm01c1lVQmhTcUNHT0hqMHFidnY0K09EbXpadTRlZk9tVFRtRHdYQTNxMFVOeEZCQ1JFUkVkNDJMaXd1Q2dvSVFGQlFFcTlXS216ZHZJamMzRjFldlhrVjJkall5TWpJQVZJUVVYMTlmNkhRNitQajR3TXZMaTRQbVc0Z05HellnS1NrSi92NytrdU83dlRBYmJnQUFEdmhKUkVGVWQrOUduejU5c0hyMWFydnZtekJoZ3JqOTRvc3Zva3VYTGpabDJyUnBBNVZLK3ZoNitQQmhjVHN2THcvang0KzNlLzJtR3I5UjA4RDRoaDRuS1lZU0lpSWlrb1VnQ1BEMDlJU25weWRDUTBOdFFrcHViaTR1WExnQW9LTEZ4ZHZiR3pxZFRnd3FiRTFwbkpyQ1FYMVZEUkZWSFR4NEVJY09IVUwvL3YwbHh4Y3RXb1RvNkdna0ppYldlZTJhdW0rdFhyMGFBUUVCNG41NmVqcnk4L1ByWCtrYTdObXpCMTVlWG9pT2ptNzB0ZWoyTUpRUUVSRlJzMUE5cEFCQWNYRXg4dkx5a0plWGgvejhmS1NucDRzekxhblZhbmg2ZXNMTHl3dGVYbDdpZTZzT2dxYWFWWDI0cjJycDBxVXdHbzFpbWFsVHB6Ym91cGN1WFFJQXRHM2IxdVpjZUhoNHZVSkpmZTNkdTdkUjc3OTU4eWFXTEZtQ1hidDJ3ZFBURXg5KytDRmF0V29sS2RPM2I5ODZXMW5HangrUDdPeHNjWit6YWpVY1F3a1JFUkUxVzY2dXJ2RDM5eGU3QWxrc0Z0eTRjUVA1K2ZtNGNlTUdDZ29La0pHUmdmTHljZ0FWd1VhcjFjTEx5d3Z1N3U2U1YvVnVQNDZtVjY5ZThQWDFyYlBjSDMvOElYNC9LNy9hTTNMa1NIRzdmZnYyWXZtY25Cd0F0cUZrNnRTcDZOU3BVNDB0TEE4Ly9MQzR2WERoUXZUbzBjTnVPYXZWQ2tFUVlMVmFzWFhyVnZGNFRFd000dVBqeGYxdDI3WmgyYkpsQUNxNkE5cVRrNU1qRHY2L2NlTUczbnp6VGJ6MzNudHdkbllHQUNRbEpXSG16SmwyMzF1YnFtdXUxSVVCcG9Kai85OUpSRVJFTFVwbE42NnFLM2RiclZZVUZoYWlvS0JBZk9YbjU5dE1LZXZxNmlvSktScU5CbTV1YnRCb05BNnhoc3Jnd1lNeGVQQmduRHg1RWw5KytTWHk4L09oMCtra1pVcEtTaVJCcEtZMVA5TFQweEVRRUlEaHc0ZExwbmJPek15RTJXd0dZTnNTTTJyVXFIby9yTStmUDcvR2MzLzYwNTh3Zi81OG5EaHhBbGV1WEJHUGQrM2FWVkl1TnpkWDNHN2R1clhkYTNYbzBBRWRPblRBcDU5K0NnQklTMHZEaWhVck1HZk9uSHJWazVvT1F3a1JFUkcxYUpXdEkxcXRWaks0Mm13MncyZzA0dGF0VzVKWFptYW1UUXVBV3EyR1JxTVJYMjV1Ym5CMWRZV0xpNHY0dWhkYVdqWnQyb1FQUHZnQTVlWGxpSXVMUTN4OFBIeDhmTVR6VmRjbkFXQVRXZ0Nnb0tBQTgrYk53OVdyVjdGNzkyN01talZMZk9oUFMwc0RBT2oxZW5oNGVOekJUd0w4L1BQUGt2M0ttZHdxVlk1SEFtcWZKbmpVcUZFNGV2U29PR0IrMjdadDZOS2xDNFlNR1lJT0hUclVhK3pOcTYrK0tsbC9wYkhqZFJ4UnkvKy9pNGlJaU1nT3BWSXBqak9wcnFTa0JFVkZSU2dzTEJTL0ZoWVc0dGF0VzdoeTVZcjQxLzZxVkNxVkpLUzR1TGpBeWNrSmFyVWFUazVPNHF2cWZuTWEzMUpTVW9JTkd6YUlnU3dyS3d0eGNYRjQ1NTEzeFBCUjlVRWVrTFkyQUlESlpNS0NCUXZFQi9Eang0OWoyYkpsZVBmZGR3SDgvMUFTRWhKaXR3NWZmLzExb3orSGk0c0wwdFBUYmNhVG5EeDVVckovK3ZScGNUc2lJcUxHNndtQ2dObXpaMlBpeEluaVdKcjMzMzhmblRwMVFsQlFrTmppVTlOaWpyZkR3OE9qenBYbkhRMURDUkVSRVRtY3lsQmhyeVVBcUZoNXZLU2tSSHdWRnhkTDltL2N1SUdyVjYvQ1pETEJhclhXZUIrRlFnR2xVZ21sVWdtVlNpWDVXcm10VUNpZ1VDZ2dDSUxOcS9KNFUzM21aY3VXWWRhc1diaDQ4U0tBaXRYUTQrTGlzSHo1Y3VoME9uRks1a3FuVHAwU3Q4MW1NeFl2WG96azVHVHhtSitmSDk1NDR3MXhQeXdzREE4ODhFQ05zMWdaRElZR2piZW83b01QUG9EQllNQW5uM3hpODMzUHpjMUZXbG9hUWtORGtaV1ZKUmw0M3JsejUxcXZxOVBwTUhYcVZMenp6anNBS2o2WHlXU1NsS2xwTEl3OWRaVjk0b2tuTUduU3BIcGZ6eEV3bEJBUkVSRlY0K3pzREdkbjV6ci9tbTIxV2xGZVhvNnlzaktibDhsa2dzbGtndGxzUm5sNU9jeG1zMlM3ckt4TVBHYTFXbTFlRm90RjNQYnk4bXFTejZYVDZSQWZINDlaczJhSkQrMVpXVm1ZUFhzMjNubm5IYVNrcEVqSzUrYm1JalUxRlIwNmRFQjhmTHlrZGNMZDNSMXZ2LzIySk5nTkhEZ1FBd2NPQkFCSktHaHFNVEV4Mkxseko0Q0tGcXpLMXAvdDI3Y2pORFFVTzNic0VNdTJhZE9teHBuR3FucjQ0WWV4Wjg4ZWhJYUdZdXpZc1E0eHpxZzVZU2doSWlJaXVrMkNJRUN0Vm90alV1NlU3ZHUzTjltMWZIMTlzWFRwVXJ6d3dnc29LQ2dBVURGTzVNS0ZDemgwNkpCTitkOSsrdzJ4c2JHU0IzMDNOemNzV2JLa1hnLzd0Wmt3WVVLTmc5QXJMVm15eE9iWTRNR0Q4ZDEzMytIYXRXdVlQWHMyRmk5ZURBRFlzbVVMSG4vOGNXemF0RWtzV3htUzZ1T3R0OTZxVjh0VWNIQndyZU5VN0trNlV4alpZaWdoSWlJaWNqQnQyclRCb2tXTEVCY1hoOWF0VzJQUm9rVTRlL1lzaW91TGJjcHUyYklGbzBlUHhxeFpzL0RlZSs5QnJWWmo4ZUxGQ0FzTGEzUTlRa0pDeE9tRUcwS3BWT0t4eHg3RGpSczMwTDkvZjZ4ZHV4YnA2ZWt3R28xNCtlV1h4UUg3U3FWU010VndYZXJiVlM0OVBSM3A2ZWtOcmpmVmpLR0VpSWlJeUFHRmhZVmg2ZEtsQ0E0T2hyT3pNMTUvL1hYSmVZVkNBWXZGZ3ZMeWNxeGN1VkxzcXVYczdJeW9xS2dtcVVQMWV6YkVrQ0ZEeElrRVJvOGVqYVZMbHdLUWRoc2JPSEFnL1B6OEdsZEpPOGFNR1lObm5ubW1RZTlwekZnYVI4QlFRa1JFUk9TZ0tzUEY1NTkvTHBsZEtqWTJGajQrUHRpeVpRc0E0TWlSSS9qMDAwOGJ2THI3blZTNXdDRUFEQmd3QUQvKytDTlNVMU1sNS8vKzk3L2ZrWHNuSkNUZzJyVnJkK1Rham9xaGhJaUlpTWhCV2ExV2ZQdnR0L2orKysvRlk0SWdZT3pZc2REcjlmampqejlRVWxJQ0FGaS9majNNWmpPbVQ1L2VaRE9DZmZEQkIrallzV090WmVyVHdtQzFXbTNHOUtoVUtseTRjQUY2dmI1UmRiU0gzYmVhSGtNSkVSRVJrUVBLeTh0RGZIdzhqaHc1SWprK1lzUUlSRVpHQWdDbVRKbUNsU3RYaXVkKyt1a25uRDkvSGkrOTlCTGF0bTNiNkRyTW1ER2owZGV3V3ExWXVYSWxqaDA3SmpsZVdGaUl1WFBuNHFtbm5zTGpqejhPTnplM1J0K3JFcnR2TlQyR0VpSWlJaUlIa3ArZmozWHIxbUhUcGswb0xTMlZuT3ZTcFF1bVQ1OHU3bzhZTVFLcHFhbll2SG16ZU96NDhlT1lQSGt5aGcwYmhwRWpSOEpnTU55MXVsZG5zVml3Y3VWSy9QcnJyM2JQVzYxV2ZQUE5OL2p4eHgveHlDT1A0UDc3NzhkdnYvM1c2T2wrMTZ4Wmd6VnIxalRxR2lURlVFSkVSRVIwanpPWlREaHc0QUMyYjkrT0F3Y09pT3Q2VkJVYkc0c0ZDeFpBcFpJK0hzNmNPUk1tazBreUpiREpaTUtHRFJ2dzg4OC9JeW9xQ2oxNzlzU0lFU01hM0JxeGVQSGlXbWZmS2lzcms0d0xVU2dVNHJiUmFNU1NKVXRzcGpFZU0yWU16cHc1STJrQktpb3F3dnIxNjdGKy9YcW8xV3FFaG9iQzE5Y1hXcTBXR28wR0twVktYRi9HYURRaUx5OFAvZnIxdzEvKzhoZTc5ZUtVd0UyUG9ZU0lpSWpvSHBlYm00djQrSGdVRlJYWm5GTW9GQmd6Wmd5ZWZ2cHB5VU4vMWZPdnZQSUsyclZyaDYrLy9ob1dpMFU4WjdWYWtaaVlDTFZhamRHalJ6ZTRYbDVlWHBJeEh5dFdyRUJaV1JtY25aMmhVcWtrQTljQndNZkhCd0NRbUppSXQ5OStHN201dVpMelR6LzlOTWFOR3dlcjFZcDE2OVpoelpvMU5wL1paRExoOU9uVGRkWnQ1c3laMkxWcmw5MXpiZHEwUVd4c2JMMCtZNldxb2VUQ2hRdml0U01qSTlHcVZhc0dYZXRleEZCQ1JFUkVkSTh6R0F5WU1XTUc0dVBqSmNlam9xTHczSFBQSVNRa3BOYjNDNEtBTVdQR0lEWTJGaXRXckpDRUJYZDNkOHlaTTZkSkJyOFhGUldKSzdWWEZ4TVRBMjl2Yi9HZWhZV0ZrdnFOSFRzVzQ4YU5FL2VmZU9JSkRCczJERC8rK0NPMmJ0MktuSnljZXRjak1EQVFBUUVCbURCaGd0M3plL2Z1bGF4dTMxRDc5Ky9IL3YzN0FRQ3Z2ZllhUXdrWVNvaUlpSWdjd3VEQmc3RjE2MWFjUEhrU1hidDJ4ZWpSbzlHMWE5Y0dYYU5qeDQ1WXRXb1Y5dTNiaC8vODV6OUlUazdHMUtsVHhSYU0rZ2dLQ2hLM25aeWNKT2M2ZCs2TW5UdDNRcUZRUUsxV3c4bkpDUjRlSHVqU3BRc21UcHdvdWNiY3VYTXhmLzU4YUxWYXpKa3pCNzE2OWJLNWwxYXJ4Ymh4NHpCdTNEaWNQWHNXeDQ4Zngvbno1NUdkblkyYk4yK2lxS2dJcGFXbE1KbE1LQ3NyZzlWcUJRRDA2TkdqUWQ4WGFqekJXdm5kSnlJaUlxSm1hZnYyN1hqb29ZY2FmWjJjbkJ4WUxCYTBhZE9tQ1dwVnNWQmhUUVBkclZZclRDYVR1Rjg5Z0RTRlgzLzlGZDI3ZDIreWxnYXIxUXF6MlF5bFV0bGsweDdmYVUzMWIrTnVFdXg4YzlsU1FrUkVST1FnbW5wMTg5cG0zaElFNFk0RWthcUdEUnZXcE5jVEJNRm1vRC9kSGJham1ZaUlpSWlJaU80aWhoSWlJaUlpSXBJVlF3a1JFUkVSRWNtS29ZU0lpSWlJaUdURlVFSkVSRVJFUkxKaUtDRWlJaUlpSWxreGxCQVJFUkVSa2F3WVNvaUlpSWlJU0ZZTUpVUkVSRVJFSkN1R0VpSWlJaUlpa2hWRENSRVJFUkVSeVlxaGhJaUlpSWlJWk1WUVFrUkVSRVJFc21Jb0lTSWlJaUlpV1RHVUVCRVJFVFZ6U3FVU1pyTlo3bXBRTTJNMm02RlVLdVd1UnBOZ0tDRWlJaUpxNWx4ZFhXRTBHdVd1QmpVelJxTVJibTV1Y2xlalNUQ1VFQkVSRVRWemVyMGUyZG5aY2xlRG1wbnM3R3o0K3ZyS1hZMG13VkJDUkVSRTFNd0ZCZ1lpTHk4UDE2OWZsN3NxMUV4Y3YzNGRlWGw1Q0FvS2tyc3FUWUtoaElpSWlLaVpVNmxVaUlpSVFGSlNFb01KNGZyMTYwaEtTa0pFUk1ROU02WkVzRnF0VnJrclFVUkVSRVIxeTgvUHg2bFRwK0RqNHdPRHdRQ3RWbnZQUEpSUzdjeG1NNHhHSTdLenM1R1hsNGVJaUFqb2REcTVxM1ZiQkVFUWJJNHhsQkFSRVJHMUhPWGw1Y2pNek1TMWE5ZFFWRlRFV2JrY2hGS3BoSnViRzN4OWZSRVlHQWlWU2lWM2xXNGJRd2tSRVJFUkVjbktYaWpobUJJaUlpSWlJcElWUXdrUkVSRVJFY21Lb1lTSWlJaUlpR1RGVUVKRVJFUkVSTEppS0NFaUlpSWlJbGt4bEJBUkVSRVJrYXdZU29pSWlJaUlTRllNSlVSRVJFUkVKQ3VHRWlJaUlpSWlraFZEQ1JFUkVSRVJ5WXFoaElpSWlJaUlaTVZRUWtSRVJFUkVzbUlvSVNJaUlpSWlXVEdVRUJFUkVSR1JyQmhLaUlpSWlJaElWZ3dsUkVSRVJFUWtLNFlTSWlJaUlpS1NGVU1KRVJFUkVSSEppcUdFaUlpSWlJaGt4VkJDUkVSRVJFU3lZaWdoSWlJaUlpSlpNWlFRRVJFUkVaR3NHRXFJaUlpSWlFaFdEQ1ZFUkVSRVJDUXJoaElpSWlJaUlwSVZRd2tSRVJFUkVjbUtvWVNJaUlpSWlHVEZVRUpFUkVSRVJMSmlLQ0VpSWlJaUlsa3hsQkFSRVJFUmthd1lTb2lJaUlpSVNGWU1KVVJFUkVSRUpDdUdFaUlpSWlJaWtoVkRDUkVSRVJFUnlZcWhoSWlJaUlpSVpNVlFRa1JFUkVSRXNtSW9JU0lpSWlJaVdUR1VFQkVSRVJHUnJCaEtpSWlJaUloSVZnd2xSRVJFUkVRa0s0WVNJaUlpSWlLU0ZVTUpFUkVSRVJISmlxR0VpSWlJaUloa3hWQkNSRVJFUkVSRVJFUkVSRVJFUkVSRVJFUkVSRVJFUkVUa2VQNFBudDJRYXFiaXBma0FBQUFBU1VWT1JLNUNZSUk9IiwKCSJUaGVtZSIgOiAiIiwKCSJUeXBlIiA6ICJtaW5kIiwKCSJWZXJzaW9uIiA6ICIxMSIKfQo="/>
    </extobj>
  </extobjs>
</s:customData>
</file>

<file path=customXml/itemProps20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5071</Words>
  <Application>WPS 演示</Application>
  <PresentationFormat>宽屏</PresentationFormat>
  <Paragraphs>296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Arial</vt:lpstr>
      <vt:lpstr>宋体</vt:lpstr>
      <vt:lpstr>Wingdings</vt:lpstr>
      <vt:lpstr>黑体</vt:lpstr>
      <vt:lpstr>楷体</vt:lpstr>
      <vt:lpstr>芒果慕斯</vt:lpstr>
      <vt:lpstr>微软雅黑</vt:lpstr>
      <vt:lpstr>Arial Unicode MS</vt:lpstr>
      <vt:lpstr>Calibri</vt:lpstr>
      <vt:lpstr>华文新魏</vt:lpstr>
      <vt:lpstr>华文中宋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第一个问题 什么是应急应变？</vt:lpstr>
      <vt:lpstr>第一个问题 什么是应急应变？</vt:lpstr>
      <vt:lpstr>第一个问题 什么是应急应变？</vt:lpstr>
      <vt:lpstr>第一个问题 什么是应急应变？</vt:lpstr>
      <vt:lpstr>第二个问题 应急应变分成几类？怎么答？</vt:lpstr>
      <vt:lpstr>第二个问题 应急应变分成几类？怎么答？</vt:lpstr>
      <vt:lpstr>第二个问题 应急应变分成几类？怎么答？</vt:lpstr>
      <vt:lpstr>第二个问题 应急应变分成几类？怎么答？</vt:lpstr>
      <vt:lpstr>第三个问题 条件缺失类怎么答？</vt:lpstr>
      <vt:lpstr>第三个问题 条件缺失类怎么答？</vt:lpstr>
      <vt:lpstr>第三个问题 条件缺失类怎么答？</vt:lpstr>
      <vt:lpstr>第三个问题 条件缺失类怎么答？</vt:lpstr>
      <vt:lpstr>第四个问题 争执纠纷类怎么答？</vt:lpstr>
      <vt:lpstr>第四个问题 争执纠纷类怎么答？</vt:lpstr>
      <vt:lpstr>第四个问题 争执纠纷类怎么答？</vt:lpstr>
      <vt:lpstr>第五个问题 误会质疑类怎么答？</vt:lpstr>
      <vt:lpstr>第五个问题 误会质疑类怎么答？</vt:lpstr>
      <vt:lpstr>第五个问题 误会质疑类怎么答？</vt:lpstr>
      <vt:lpstr>第六个问题 阻挠阻碍类怎么答？</vt:lpstr>
      <vt:lpstr>第六个问题 阻挠阻碍类怎么答？</vt:lpstr>
      <vt:lpstr>第六个问题 阻挠阻碍类怎么答？</vt:lpstr>
      <vt:lpstr>第六个问题 阻挠阻碍类怎么答？</vt:lpstr>
      <vt:lpstr>第六个问题 阻挠阻碍类怎么答？</vt:lpstr>
      <vt:lpstr>总结</vt:lpstr>
      <vt:lpstr>总结</vt:lpstr>
      <vt:lpstr>成公寄语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忆风遥</cp:lastModifiedBy>
  <cp:revision>52</cp:revision>
  <dcterms:created xsi:type="dcterms:W3CDTF">2022-11-19T08:09:00Z</dcterms:created>
  <dcterms:modified xsi:type="dcterms:W3CDTF">2023-05-19T03:34:37Z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55A042C970AF4AFC8FAB550493621A1B</vt:lpwstr>
  </property>
  <property fmtid="{D5CDD505-2E9C-101B-9397-08002B2CF9AE}" pid="3" name="KSOProductBuildVer">
    <vt:lpwstr>2052-11.1.0.14309</vt:lpwstr>
  </property>
</Properties>
</file>