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4" r:id="rId3"/>
  </p:sldMasterIdLst>
  <p:notesMasterIdLst>
    <p:notesMasterId r:id="rId21"/>
  </p:notesMasterIdLst>
  <p:sldIdLst>
    <p:sldId id="338" r:id="rId4"/>
    <p:sldId id="296" r:id="rId5"/>
    <p:sldId id="509" r:id="rId6"/>
    <p:sldId id="279" r:id="rId7"/>
    <p:sldId id="541" r:id="rId8"/>
    <p:sldId id="545" r:id="rId9"/>
    <p:sldId id="546" r:id="rId10"/>
    <p:sldId id="547" r:id="rId11"/>
    <p:sldId id="548" r:id="rId12"/>
    <p:sldId id="549" r:id="rId13"/>
    <p:sldId id="550" r:id="rId14"/>
    <p:sldId id="553" r:id="rId15"/>
    <p:sldId id="544" r:id="rId16"/>
    <p:sldId id="542" r:id="rId17"/>
    <p:sldId id="551" r:id="rId18"/>
    <p:sldId id="552" r:id="rId19"/>
    <p:sldId id="55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GJY" initials="C" lastIdx="20" clrIdx="6"/>
  <p:cmAuthor id="0" name="Acer" initials="A" lastIdx="5" clrIdx="0"/>
  <p:cmAuthor id="1" name="Administrator" initials="A" lastIdx="1" clrIdx="0"/>
  <p:cmAuthor id="8" name="jyj" initials="j" lastIdx="2" clrIdx="7"/>
  <p:cmAuthor id="2" name="作者" initials="A" lastIdx="0" clrIdx="1"/>
  <p:cmAuthor id="3" name="高 宏" initials="高" lastIdx="1" clrIdx="2"/>
  <p:cmAuthor id="4" name="000" initials="0" lastIdx="45" clrIdx="3"/>
  <p:cmAuthor id="5" name="syy" initials="s" lastIdx="1" clrIdx="4"/>
  <p:cmAuthor id="6" name="木昜" initials="木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DA8"/>
    <a:srgbClr val="A6D4B7"/>
    <a:srgbClr val="BAC2E9"/>
    <a:srgbClr val="98D2D6"/>
    <a:srgbClr val="9BD2D5"/>
    <a:srgbClr val="8A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02005"/>
            <a:ext cx="1139190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1150683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22870" y="4683280"/>
            <a:ext cx="35655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主讲人：米原</a:t>
            </a:r>
          </a:p>
          <a:p>
            <a:pPr algn="ctr"/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31787" y="1888994"/>
            <a:ext cx="7170420" cy="2234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000" b="1" dirty="0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事业单位面试</a:t>
            </a:r>
            <a:endParaRPr lang="en-US" altLang="zh-CN" sz="5000" b="1" dirty="0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000" b="1" dirty="0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提前学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2085108" y="1735051"/>
            <a:ext cx="9518073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8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不断创新，将党中央的关怀传递到草原每个角落</a:t>
            </a: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endParaRPr lang="en-US" altLang="zh-CN" sz="18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zh-CN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F1DC7F78-A98A-C2DA-FB10-34C982ABD9DD}"/>
              </a:ext>
            </a:extLst>
          </p:cNvPr>
          <p:cNvSpPr txBox="1">
            <a:spLocks/>
          </p:cNvSpPr>
          <p:nvPr/>
        </p:nvSpPr>
        <p:spPr>
          <a:xfrm>
            <a:off x="765464" y="280092"/>
            <a:ext cx="3297384" cy="380353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乌兰牧骑</a:t>
            </a:r>
            <a:r>
              <a:rPr lang="zh-CN" altLang="en-US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zh-CN" sz="3600" b="1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ACD6418-F219-E1AA-22E7-EA1DA7272B36}"/>
              </a:ext>
            </a:extLst>
          </p:cNvPr>
          <p:cNvSpPr txBox="1"/>
          <p:nvPr/>
        </p:nvSpPr>
        <p:spPr>
          <a:xfrm>
            <a:off x="2278901" y="3956703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应将党的思想、政策宣贯到群众中</a:t>
            </a:r>
          </a:p>
        </p:txBody>
      </p:sp>
      <p:sp>
        <p:nvSpPr>
          <p:cNvPr id="6" name="下箭头 5">
            <a:extLst>
              <a:ext uri="{FF2B5EF4-FFF2-40B4-BE49-F238E27FC236}">
                <a16:creationId xmlns:a16="http://schemas.microsoft.com/office/drawing/2014/main" id="{304FF1CE-8183-09EB-F23C-CA9B5BE23C4F}"/>
              </a:ext>
            </a:extLst>
          </p:cNvPr>
          <p:cNvSpPr/>
          <p:nvPr/>
        </p:nvSpPr>
        <p:spPr>
          <a:xfrm>
            <a:off x="4410126" y="2924079"/>
            <a:ext cx="342900" cy="374073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44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1336963" y="727364"/>
            <a:ext cx="9518073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32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如何向“</a:t>
            </a:r>
            <a:r>
              <a:rPr lang="zh-CN" altLang="zh-CN" sz="32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乌兰牧骑</a:t>
            </a:r>
            <a:r>
              <a:rPr lang="zh-CN" altLang="en-US" sz="32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”学习：</a:t>
            </a:r>
            <a:endParaRPr lang="en-US" altLang="zh-CN" sz="3200" b="1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EC60B5-98DA-B53D-07C6-4FE7F2631EED}"/>
              </a:ext>
            </a:extLst>
          </p:cNvPr>
          <p:cNvSpPr txBox="1"/>
          <p:nvPr/>
        </p:nvSpPr>
        <p:spPr>
          <a:xfrm>
            <a:off x="1624417" y="2321004"/>
            <a:ext cx="40318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sz="2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不忘初心，牢记使命”</a:t>
            </a:r>
            <a:endParaRPr lang="en-US" altLang="zh-CN" sz="20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“用对服务方式”</a:t>
            </a:r>
            <a:endParaRPr lang="en-US" altLang="zh-CN" sz="20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“宣贯党的思想，落实党的决策”</a:t>
            </a:r>
            <a:endParaRPr lang="zh-CN" altLang="zh-CN" sz="20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67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A55E692-734F-48EB-8B1F-0E9280CD1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99" y="529936"/>
            <a:ext cx="7772400" cy="53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2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1056408" y="1402771"/>
            <a:ext cx="9518073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领导交给你和同事一项工作，同事在遇到困难时，觉得自身能力不足，同事希望你和领导沟通说明他不能胜任工作或者另寻搭档来完成，你怎么办？</a:t>
            </a:r>
          </a:p>
          <a:p>
            <a:pPr algn="just">
              <a:lnSpc>
                <a:spcPct val="200000"/>
              </a:lnSpc>
            </a:pPr>
            <a:endParaRPr lang="zh-CN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1964B1-04AE-4970-C82C-029AF74D8EF8}"/>
              </a:ext>
            </a:extLst>
          </p:cNvPr>
          <p:cNvSpPr txBox="1"/>
          <p:nvPr/>
        </p:nvSpPr>
        <p:spPr>
          <a:xfrm>
            <a:off x="893617" y="793989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第二题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kumimoji="1"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48FB5F-EEB1-6271-9C80-85F55A183E2A}"/>
              </a:ext>
            </a:extLst>
          </p:cNvPr>
          <p:cNvSpPr txBox="1"/>
          <p:nvPr/>
        </p:nvSpPr>
        <p:spPr>
          <a:xfrm>
            <a:off x="7130910" y="3046905"/>
            <a:ext cx="340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乌兰察布市第二批面试题目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654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1056408" y="1402771"/>
            <a:ext cx="9518073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现在学习贯彻党的二十大精神，但部分党员干部人在心不在，心在行不在，以时间忙为借口拒绝学习，不好好参加，被称为“挂机式干部”，对此你如何破解这种现象？</a:t>
            </a:r>
          </a:p>
          <a:p>
            <a:pPr algn="just">
              <a:lnSpc>
                <a:spcPct val="200000"/>
              </a:lnSpc>
            </a:pPr>
            <a:endParaRPr lang="zh-CN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1964B1-04AE-4970-C82C-029AF74D8EF8}"/>
              </a:ext>
            </a:extLst>
          </p:cNvPr>
          <p:cNvSpPr txBox="1"/>
          <p:nvPr/>
        </p:nvSpPr>
        <p:spPr>
          <a:xfrm>
            <a:off x="893617" y="793989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第二题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kumimoji="1"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48FB5F-EEB1-6271-9C80-85F55A183E2A}"/>
              </a:ext>
            </a:extLst>
          </p:cNvPr>
          <p:cNvSpPr txBox="1"/>
          <p:nvPr/>
        </p:nvSpPr>
        <p:spPr>
          <a:xfrm>
            <a:off x="7130910" y="3046905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乌兰察布市第一批面试题目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34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966356" y="1922317"/>
            <a:ext cx="10333660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“挂机式”干部不好好学</a:t>
            </a:r>
            <a:endParaRPr lang="zh-CN" altLang="zh-CN" sz="36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1964B1-04AE-4970-C82C-029AF74D8EF8}"/>
              </a:ext>
            </a:extLst>
          </p:cNvPr>
          <p:cNvSpPr txBox="1"/>
          <p:nvPr/>
        </p:nvSpPr>
        <p:spPr>
          <a:xfrm>
            <a:off x="9268690" y="6173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重点提炼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燕尾形 4">
            <a:extLst>
              <a:ext uri="{FF2B5EF4-FFF2-40B4-BE49-F238E27FC236}">
                <a16:creationId xmlns:a16="http://schemas.microsoft.com/office/drawing/2014/main" id="{6877FF74-7B00-5321-807E-C5E2062E4593}"/>
              </a:ext>
            </a:extLst>
          </p:cNvPr>
          <p:cNvSpPr/>
          <p:nvPr/>
        </p:nvSpPr>
        <p:spPr>
          <a:xfrm>
            <a:off x="6442365" y="2441865"/>
            <a:ext cx="405246" cy="415636"/>
          </a:xfrm>
          <a:prstGeom prst="chevron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26EC71-5E86-382D-01B6-ACD4790A7EE9}"/>
              </a:ext>
            </a:extLst>
          </p:cNvPr>
          <p:cNvSpPr txBox="1"/>
          <p:nvPr/>
        </p:nvSpPr>
        <p:spPr>
          <a:xfrm>
            <a:off x="7273636" y="232651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提破解方法</a:t>
            </a:r>
          </a:p>
        </p:txBody>
      </p:sp>
    </p:spTree>
    <p:extLst>
      <p:ext uri="{BB962C8B-B14F-4D97-AF65-F5344CB8AC3E}">
        <p14:creationId xmlns:p14="http://schemas.microsoft.com/office/powerpoint/2010/main" val="6624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2753591" y="1953489"/>
            <a:ext cx="6977398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36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可行</a:t>
            </a:r>
            <a:endParaRPr lang="zh-CN" altLang="zh-CN" sz="36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1964B1-04AE-4970-C82C-029AF74D8EF8}"/>
              </a:ext>
            </a:extLst>
          </p:cNvPr>
          <p:cNvSpPr txBox="1"/>
          <p:nvPr/>
        </p:nvSpPr>
        <p:spPr>
          <a:xfrm>
            <a:off x="9268690" y="6173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重点提炼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26EC71-5E86-382D-01B6-ACD4790A7EE9}"/>
              </a:ext>
            </a:extLst>
          </p:cNvPr>
          <p:cNvSpPr txBox="1"/>
          <p:nvPr/>
        </p:nvSpPr>
        <p:spPr>
          <a:xfrm>
            <a:off x="4270664" y="2326518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｜    有效</a:t>
            </a:r>
          </a:p>
        </p:txBody>
      </p:sp>
    </p:spTree>
    <p:extLst>
      <p:ext uri="{BB962C8B-B14F-4D97-AF65-F5344CB8AC3E}">
        <p14:creationId xmlns:p14="http://schemas.microsoft.com/office/powerpoint/2010/main" val="41342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4D74A1A-D2B1-FC6A-7ED8-81644F6D4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284984"/>
            <a:ext cx="5033050" cy="3091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D774C3-A7BB-9EAC-6DD3-E2E7D51A2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30" y="293255"/>
            <a:ext cx="5119255" cy="30832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808A7B-EA4D-3922-D345-9FD6F0596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30" y="3376058"/>
            <a:ext cx="5119254" cy="3131024"/>
          </a:xfrm>
          <a:prstGeom prst="rect">
            <a:avLst/>
          </a:prstGeom>
        </p:spPr>
      </p:pic>
      <p:pic>
        <p:nvPicPr>
          <p:cNvPr id="11" name="图片 10" descr="面试有面">
            <a:extLst>
              <a:ext uri="{FF2B5EF4-FFF2-40B4-BE49-F238E27FC236}">
                <a16:creationId xmlns:a16="http://schemas.microsoft.com/office/drawing/2014/main" id="{B782A74E-CBA6-9484-6216-43C272DCDB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74963" y="3491547"/>
            <a:ext cx="2991485" cy="29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43AC7DF-693A-7002-464B-29C39FE9CC8E}"/>
              </a:ext>
            </a:extLst>
          </p:cNvPr>
          <p:cNvSpPr txBox="1"/>
          <p:nvPr/>
        </p:nvSpPr>
        <p:spPr>
          <a:xfrm>
            <a:off x="764401" y="1545647"/>
            <a:ext cx="6637808" cy="376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54BE97"/>
                </a:solidFill>
                <a:latin typeface="HYShangWeiShouShuW" pitchFamily="18" charset="-122"/>
                <a:ea typeface="HYShangWeiShouShuW" pitchFamily="18" charset="-122"/>
                <a:cs typeface="仿宋" panose="02010609060101010101" charset="-122"/>
              </a:rPr>
              <a:t>5</a:t>
            </a:r>
            <a:r>
              <a:rPr lang="zh-CN" altLang="en-US" sz="3200" dirty="0">
                <a:solidFill>
                  <a:srgbClr val="54BE97"/>
                </a:solidFill>
                <a:latin typeface="HYShangWeiShouShuW" pitchFamily="18" charset="-122"/>
                <a:ea typeface="HYShangWeiShouShuW" pitchFamily="18" charset="-122"/>
                <a:cs typeface="仿宋" panose="02010609060101010101" charset="-122"/>
              </a:rPr>
              <a:t>年</a:t>
            </a:r>
            <a:r>
              <a:rPr lang="zh-CN" altLang="en-US" sz="2000" b="1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机关工作经验</a:t>
            </a:r>
            <a:endParaRPr lang="en-US" altLang="zh-CN" sz="2000" b="1" dirty="0">
              <a:latin typeface="KaiTi" panose="02010609060101010101" pitchFamily="49" charset="-122"/>
              <a:ea typeface="KaiTi" panose="02010609060101010101" pitchFamily="49" charset="-122"/>
              <a:cs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曾任内蒙古某国土资源局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·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办公室秘书、监察员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  <a:cs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54BE97"/>
                </a:solidFill>
                <a:latin typeface="HYShangWeiShouShuW" pitchFamily="18" charset="-122"/>
                <a:ea typeface="HYShangWeiShouShuW" pitchFamily="18" charset="-122"/>
              </a:rPr>
              <a:t>8</a:t>
            </a:r>
            <a:r>
              <a:rPr lang="zh-CN" altLang="en-US" sz="3200" dirty="0">
                <a:solidFill>
                  <a:srgbClr val="54BE97"/>
                </a:solidFill>
                <a:latin typeface="HYShangWeiShouShuW" pitchFamily="18" charset="-122"/>
                <a:ea typeface="HYShangWeiShouShuW" pitchFamily="18" charset="-122"/>
              </a:rPr>
              <a:t>年</a:t>
            </a:r>
            <a:r>
              <a:rPr lang="zh-CN" altLang="en-US" sz="2000" b="1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公职教培经验  培训考生数</a:t>
            </a:r>
            <a:r>
              <a:rPr lang="en-US" altLang="zh-CN" sz="2000" b="1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10000+</a:t>
            </a:r>
            <a:endParaRPr lang="zh-CN" altLang="en-US" sz="2000" b="1" dirty="0">
              <a:latin typeface="KaiTi" panose="02010609060101010101" pitchFamily="49" charset="-122"/>
              <a:ea typeface="KaiTi" panose="02010609060101010101" pitchFamily="49" charset="-122"/>
              <a:cs typeface="仿宋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前上市公职教培机构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·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面试综合研究院院长、资深培训师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“新视界”思维主导设计者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  <a:cs typeface="仿宋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仿宋" panose="02010609060101010101" charset="-122"/>
              </a:rPr>
              <a:t>现任成公教育面试高级讲师</a:t>
            </a:r>
          </a:p>
        </p:txBody>
      </p:sp>
      <p:sp>
        <p:nvSpPr>
          <p:cNvPr id="9" name="矩形 8" descr="7b0a2020202022776f7264617274223a20227b5c2269645c223a32353030303733392c5c227469645c223a31333431357d220a7d0a">
            <a:extLst>
              <a:ext uri="{FF2B5EF4-FFF2-40B4-BE49-F238E27FC236}">
                <a16:creationId xmlns:a16="http://schemas.microsoft.com/office/drawing/2014/main" id="{631BA7AF-C418-04EE-870C-9EED1CE22B85}"/>
              </a:ext>
            </a:extLst>
          </p:cNvPr>
          <p:cNvSpPr/>
          <p:nvPr/>
        </p:nvSpPr>
        <p:spPr>
          <a:xfrm>
            <a:off x="991013" y="495737"/>
            <a:ext cx="2675732" cy="707886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bliqueBottomRight"/>
              <a:lightRig rig="flat" dir="t">
                <a:rot lat="0" lon="0" rev="0"/>
              </a:lightRig>
            </a:scene3d>
            <a:sp3d extrusionH="323850" prstMaterial="matte">
              <a:extrusionClr>
                <a:schemeClr val="accent3">
                  <a:lumMod val="75000"/>
                </a:schemeClr>
              </a:extrusionClr>
              <a:contourClr>
                <a:srgbClr val="2F3271"/>
              </a:contourClr>
            </a:sp3d>
          </a:bodyPr>
          <a:lstStyle/>
          <a:p>
            <a:pPr algn="ctr"/>
            <a:r>
              <a:rPr lang="zh-CN" altLang="en-US" sz="4000" b="1" dirty="0">
                <a:ln w="38100">
                  <a:solidFill>
                    <a:srgbClr val="44CEB7"/>
                  </a:solidFill>
                </a:ln>
                <a:solidFill>
                  <a:srgbClr val="B7E09A"/>
                </a:solidFill>
                <a:effectLst/>
                <a:latin typeface="FZBeiWeiKaiShu-S19S" panose="03000509000000000000" pitchFamily="66" charset="-122"/>
                <a:ea typeface="FZBeiWeiKaiShu-S19S" panose="03000509000000000000" pitchFamily="66" charset="-122"/>
              </a:rPr>
              <a:t>个 人 简 介</a:t>
            </a:r>
            <a:endParaRPr lang="zh-CN" altLang="en-US" sz="4000" b="1" dirty="0">
              <a:ln w="38100">
                <a:solidFill>
                  <a:srgbClr val="44CEB7"/>
                </a:solidFill>
              </a:ln>
              <a:effectLst/>
              <a:latin typeface="+mj-ea"/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1114AC-FCA2-EF67-2BF1-84898D4E92FC}"/>
              </a:ext>
            </a:extLst>
          </p:cNvPr>
          <p:cNvSpPr txBox="1"/>
          <p:nvPr/>
        </p:nvSpPr>
        <p:spPr>
          <a:xfrm>
            <a:off x="3699751" y="501231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latin typeface="HYShangWeiShouShuW" pitchFamily="18" charset="-122"/>
                <a:ea typeface="HYShangWeiShouShuW" pitchFamily="18" charset="-122"/>
              </a:rPr>
              <a:t>·</a:t>
            </a:r>
            <a:r>
              <a:rPr kumimoji="1" lang="zh-CN" altLang="en-US" sz="4400" dirty="0">
                <a:latin typeface="HYShangWeiShouShuW" pitchFamily="18" charset="-122"/>
                <a:ea typeface="HYShangWeiShouShuW" pitchFamily="18" charset="-122"/>
              </a:rPr>
              <a:t>米原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DB883C6-3A7E-36DA-8D4D-2D8DF2F45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85" y="0"/>
            <a:ext cx="3976414" cy="5964621"/>
          </a:xfrm>
          <a:prstGeom prst="rect">
            <a:avLst/>
          </a:prstGeom>
        </p:spPr>
      </p:pic>
      <p:pic>
        <p:nvPicPr>
          <p:cNvPr id="7" name="图片 6" descr="底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97538" y="1625657"/>
            <a:ext cx="7900035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sz="5400" dirty="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lang="zh-CN" altLang="en-US" sz="4400" dirty="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乌兰察布市专题</a:t>
            </a:r>
            <a:endParaRPr lang="zh-CN" sz="4400" dirty="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lang="zh-CN" sz="4400" dirty="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50290" y="816610"/>
            <a:ext cx="8157210" cy="521970"/>
          </a:xfrm>
        </p:spPr>
        <p:txBody>
          <a:bodyPr/>
          <a:lstStyle/>
          <a:p>
            <a:r>
              <a:rPr lang="zh-CN" altLang="en-US"/>
              <a:t>结构化面试考情</a:t>
            </a:r>
          </a:p>
        </p:txBody>
      </p:sp>
      <p:pic>
        <p:nvPicPr>
          <p:cNvPr id="6" name="图片 5" descr="截屏2023-05-15 18.21.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2329815"/>
            <a:ext cx="11167110" cy="1717040"/>
          </a:xfrm>
          <a:prstGeom prst="rect">
            <a:avLst/>
          </a:prstGeom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B281A7CF-B68C-A2F1-08D1-4BA5AA4DB184}"/>
              </a:ext>
            </a:extLst>
          </p:cNvPr>
          <p:cNvSpPr/>
          <p:nvPr/>
        </p:nvSpPr>
        <p:spPr>
          <a:xfrm>
            <a:off x="6722918" y="2329815"/>
            <a:ext cx="1236517" cy="1717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1056408" y="1402771"/>
            <a:ext cx="9518073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“不漏掉一个蒙古包，不落下一个牧民”是乌兰牧骑创立之初的口号</a:t>
            </a: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他们既能在云端之下现场表演、也能在云端之上直播表演，不断创新，将党中央的关怀传递到草原每个角落</a:t>
            </a:r>
            <a:r>
              <a:rPr lang="zh-CN" altLang="en-US" sz="18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对此谈谈你的看法。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1964B1-04AE-4970-C82C-029AF74D8EF8}"/>
              </a:ext>
            </a:extLst>
          </p:cNvPr>
          <p:cNvSpPr txBox="1"/>
          <p:nvPr/>
        </p:nvSpPr>
        <p:spPr>
          <a:xfrm>
            <a:off x="893617" y="79398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第一题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kumimoji="1"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48FB5F-EEB1-6271-9C80-85F55A183E2A}"/>
              </a:ext>
            </a:extLst>
          </p:cNvPr>
          <p:cNvSpPr txBox="1"/>
          <p:nvPr/>
        </p:nvSpPr>
        <p:spPr>
          <a:xfrm>
            <a:off x="7130910" y="3046905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乌兰察布市第一批面试题目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1781942" y="1922317"/>
            <a:ext cx="9518073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36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36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乌兰牧骑</a:t>
            </a:r>
            <a:r>
              <a:rPr lang="zh-CN" altLang="en-US" sz="3600" b="1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zh-CN" sz="36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1964B1-04AE-4970-C82C-029AF74D8EF8}"/>
              </a:ext>
            </a:extLst>
          </p:cNvPr>
          <p:cNvSpPr txBox="1"/>
          <p:nvPr/>
        </p:nvSpPr>
        <p:spPr>
          <a:xfrm>
            <a:off x="9268690" y="6173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话题总结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燕尾形 4">
            <a:extLst>
              <a:ext uri="{FF2B5EF4-FFF2-40B4-BE49-F238E27FC236}">
                <a16:creationId xmlns:a16="http://schemas.microsoft.com/office/drawing/2014/main" id="{6877FF74-7B00-5321-807E-C5E2062E4593}"/>
              </a:ext>
            </a:extLst>
          </p:cNvPr>
          <p:cNvSpPr/>
          <p:nvPr/>
        </p:nvSpPr>
        <p:spPr>
          <a:xfrm>
            <a:off x="5143501" y="2441866"/>
            <a:ext cx="405246" cy="415636"/>
          </a:xfrm>
          <a:prstGeom prst="chevron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26EC71-5E86-382D-01B6-ACD4790A7EE9}"/>
              </a:ext>
            </a:extLst>
          </p:cNvPr>
          <p:cNvSpPr txBox="1"/>
          <p:nvPr/>
        </p:nvSpPr>
        <p:spPr>
          <a:xfrm>
            <a:off x="6286500" y="232651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你的看法？</a:t>
            </a:r>
          </a:p>
        </p:txBody>
      </p:sp>
    </p:spTree>
    <p:extLst>
      <p:ext uri="{BB962C8B-B14F-4D97-AF65-F5344CB8AC3E}">
        <p14:creationId xmlns:p14="http://schemas.microsoft.com/office/powerpoint/2010/main" val="38213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3415145" y="1298633"/>
            <a:ext cx="9518073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不漏掉一个蒙古包，不落下一个牧民”是创立之初的口号</a:t>
            </a:r>
            <a:endParaRPr lang="en-US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altLang="zh-CN" sz="18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他们既能在云端之下现场表演、也能在云端之上直播表演，</a:t>
            </a:r>
            <a:endParaRPr lang="en-US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altLang="zh-CN" sz="18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不断创新，将党中央的关怀传递到草原每个角落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F1DC7F78-A98A-C2DA-FB10-34C982ABD9DD}"/>
              </a:ext>
            </a:extLst>
          </p:cNvPr>
          <p:cNvSpPr txBox="1">
            <a:spLocks/>
          </p:cNvSpPr>
          <p:nvPr/>
        </p:nvSpPr>
        <p:spPr>
          <a:xfrm>
            <a:off x="619991" y="2047008"/>
            <a:ext cx="3297384" cy="380353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乌兰牧骑</a:t>
            </a:r>
            <a:r>
              <a:rPr lang="zh-CN" altLang="en-US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zh-CN" sz="3600" b="1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36B28A-57D8-A47D-9EB8-3C2971B82608}"/>
              </a:ext>
            </a:extLst>
          </p:cNvPr>
          <p:cNvSpPr txBox="1"/>
          <p:nvPr/>
        </p:nvSpPr>
        <p:spPr>
          <a:xfrm>
            <a:off x="841663" y="69008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拆题分解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49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1551708" y="1755833"/>
            <a:ext cx="9518073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创立之初的口号： “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不漏掉一个蒙古包，不落下一个牧民</a:t>
            </a: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endParaRPr lang="en-US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altLang="zh-CN" sz="18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zh-CN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F1DC7F78-A98A-C2DA-FB10-34C982ABD9DD}"/>
              </a:ext>
            </a:extLst>
          </p:cNvPr>
          <p:cNvSpPr txBox="1">
            <a:spLocks/>
          </p:cNvSpPr>
          <p:nvPr/>
        </p:nvSpPr>
        <p:spPr>
          <a:xfrm>
            <a:off x="765464" y="280092"/>
            <a:ext cx="3297384" cy="380353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乌兰牧骑</a:t>
            </a:r>
            <a:r>
              <a:rPr lang="zh-CN" altLang="en-US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zh-CN" sz="3600" b="1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ACD6418-F219-E1AA-22E7-EA1DA7272B36}"/>
              </a:ext>
            </a:extLst>
          </p:cNvPr>
          <p:cNvSpPr txBox="1"/>
          <p:nvPr/>
        </p:nvSpPr>
        <p:spPr>
          <a:xfrm>
            <a:off x="2414156" y="3746884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“初心”：扎根群众  服务群众</a:t>
            </a:r>
          </a:p>
        </p:txBody>
      </p:sp>
      <p:sp>
        <p:nvSpPr>
          <p:cNvPr id="6" name="下箭头 5">
            <a:extLst>
              <a:ext uri="{FF2B5EF4-FFF2-40B4-BE49-F238E27FC236}">
                <a16:creationId xmlns:a16="http://schemas.microsoft.com/office/drawing/2014/main" id="{304FF1CE-8183-09EB-F23C-CA9B5BE23C4F}"/>
              </a:ext>
            </a:extLst>
          </p:cNvPr>
          <p:cNvSpPr/>
          <p:nvPr/>
        </p:nvSpPr>
        <p:spPr>
          <a:xfrm>
            <a:off x="4410126" y="2924079"/>
            <a:ext cx="342900" cy="374073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20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idx="1"/>
          </p:nvPr>
        </p:nvSpPr>
        <p:spPr>
          <a:xfrm>
            <a:off x="1669472" y="1755833"/>
            <a:ext cx="9518073" cy="3803535"/>
          </a:xfr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他们既能在云端之下现场表演、也能在云端之上直播表演</a:t>
            </a:r>
            <a:r>
              <a:rPr lang="zh-CN" altLang="en-US" sz="1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endParaRPr lang="en-US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altLang="zh-CN" sz="18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zh-CN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F1DC7F78-A98A-C2DA-FB10-34C982ABD9DD}"/>
              </a:ext>
            </a:extLst>
          </p:cNvPr>
          <p:cNvSpPr txBox="1">
            <a:spLocks/>
          </p:cNvSpPr>
          <p:nvPr/>
        </p:nvSpPr>
        <p:spPr>
          <a:xfrm>
            <a:off x="765464" y="280092"/>
            <a:ext cx="3297384" cy="380353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乌兰牧骑</a:t>
            </a:r>
            <a:r>
              <a:rPr lang="zh-CN" altLang="en-US" sz="3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zh-CN" sz="3600" b="1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ACD6418-F219-E1AA-22E7-EA1DA7272B36}"/>
              </a:ext>
            </a:extLst>
          </p:cNvPr>
          <p:cNvSpPr txBox="1"/>
          <p:nvPr/>
        </p:nvSpPr>
        <p:spPr>
          <a:xfrm>
            <a:off x="2642583" y="3961899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服务渠道应线上线下相结合</a:t>
            </a:r>
          </a:p>
        </p:txBody>
      </p:sp>
      <p:sp>
        <p:nvSpPr>
          <p:cNvPr id="6" name="下箭头 5">
            <a:extLst>
              <a:ext uri="{FF2B5EF4-FFF2-40B4-BE49-F238E27FC236}">
                <a16:creationId xmlns:a16="http://schemas.microsoft.com/office/drawing/2014/main" id="{304FF1CE-8183-09EB-F23C-CA9B5BE23C4F}"/>
              </a:ext>
            </a:extLst>
          </p:cNvPr>
          <p:cNvSpPr/>
          <p:nvPr/>
        </p:nvSpPr>
        <p:spPr>
          <a:xfrm>
            <a:off x="4410126" y="2924079"/>
            <a:ext cx="342900" cy="374073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35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E4Yjk2YmU3ZmZjODJmMmI5MzllNTMwMTAyMGU4NTMifQ=="/>
  <p:tag name="KSO_WPP_MARK_KEY" val="a116edd8-0cda-4703-9825-30e2c43d4e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54,&quot;width&quot;:335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493</Words>
  <Application>Microsoft Macintosh PowerPoint</Application>
  <PresentationFormat>宽屏</PresentationFormat>
  <Paragraphs>52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黑体</vt:lpstr>
      <vt:lpstr>楷体</vt:lpstr>
      <vt:lpstr>楷体</vt:lpstr>
      <vt:lpstr>宋体</vt:lpstr>
      <vt:lpstr>微软雅黑</vt:lpstr>
      <vt:lpstr>微软雅黑</vt:lpstr>
      <vt:lpstr>FZBeiWeiKaiShu-S19S</vt:lpstr>
      <vt:lpstr>HYShangWeiShouShuW</vt:lpstr>
      <vt:lpstr>Arial</vt:lpstr>
      <vt:lpstr>Calibri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结构化面试考情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Office User</cp:lastModifiedBy>
  <cp:revision>102</cp:revision>
  <dcterms:created xsi:type="dcterms:W3CDTF">2023-05-16T02:09:00Z</dcterms:created>
  <dcterms:modified xsi:type="dcterms:W3CDTF">2023-05-23T09:24:03Z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AFBBDD9A57004A148EEF0489D08834B6_13</vt:lpwstr>
  </property>
  <property fmtid="{D5CDD505-2E9C-101B-9397-08002B2CF9AE}" pid="3" name="KSOProductBuildVer">
    <vt:lpwstr>2052-11.1.0.14309</vt:lpwstr>
  </property>
</Properties>
</file>