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84" r:id="rId4"/>
  </p:sldMasterIdLst>
  <p:notesMasterIdLst>
    <p:notesMasterId r:id="rId8"/>
  </p:notesMasterIdLst>
  <p:handoutMasterIdLst>
    <p:handoutMasterId r:id="rId33"/>
  </p:handoutMasterIdLst>
  <p:sldIdLst>
    <p:sldId id="338" r:id="rId5"/>
    <p:sldId id="337" r:id="rId6"/>
    <p:sldId id="440" r:id="rId7"/>
    <p:sldId id="339" r:id="rId9"/>
    <p:sldId id="464" r:id="rId10"/>
    <p:sldId id="279" r:id="rId11"/>
    <p:sldId id="466" r:id="rId12"/>
    <p:sldId id="444" r:id="rId13"/>
    <p:sldId id="446" r:id="rId14"/>
    <p:sldId id="467" r:id="rId15"/>
    <p:sldId id="468" r:id="rId16"/>
    <p:sldId id="469" r:id="rId17"/>
    <p:sldId id="470" r:id="rId18"/>
    <p:sldId id="471" r:id="rId19"/>
    <p:sldId id="472" r:id="rId20"/>
    <p:sldId id="475" r:id="rId21"/>
    <p:sldId id="476" r:id="rId22"/>
    <p:sldId id="477" r:id="rId23"/>
    <p:sldId id="478" r:id="rId24"/>
    <p:sldId id="480" r:id="rId25"/>
    <p:sldId id="481" r:id="rId26"/>
    <p:sldId id="483" r:id="rId27"/>
    <p:sldId id="484" r:id="rId28"/>
    <p:sldId id="485" r:id="rId29"/>
    <p:sldId id="443" r:id="rId30"/>
    <p:sldId id="442" r:id="rId31"/>
    <p:sldId id="264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  <p:cmAuthor id="3" name="高 宏" initials="高" lastIdx="1" clrIdx="2"/>
  <p:cmAuthor id="4" name="000" initials="0" lastIdx="45" clrIdx="3"/>
  <p:cmAuthor id="5" name="syy" initials="s" lastIdx="1" clrIdx="4"/>
  <p:cmAuthor id="6" name="木昜" initials="木" lastIdx="1" clrIdx="5"/>
  <p:cmAuthor id="7" name="CGJY" initials="C" lastIdx="20" clrIdx="6"/>
  <p:cmAuthor id="8" name="jyj" initials="j" lastIdx="2" clrIdx="7"/>
  <p:cmAuthor id="0" name="Ace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4B7"/>
    <a:srgbClr val="BAC2E9"/>
    <a:srgbClr val="98D2D6"/>
    <a:srgbClr val="9BD2D5"/>
    <a:srgbClr val="8A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tags" Target="tags/tag5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02005"/>
            <a:ext cx="11391900" cy="521970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935672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935672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18" Type="http://schemas.openxmlformats.org/officeDocument/2006/relationships/image" Target="../media/image3.jpeg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18" Type="http://schemas.openxmlformats.org/officeDocument/2006/relationships/image" Target="../media/image2.jpeg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1150683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935672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935672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4.xml"/><Relationship Id="rId4" Type="http://schemas.openxmlformats.org/officeDocument/2006/relationships/image" Target="../media/image8.png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722870" y="4735830"/>
            <a:ext cx="3565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主讲人：吕晓阳</a:t>
            </a:r>
            <a:endParaRPr lang="zh-CN" alt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50460" y="1623695"/>
            <a:ext cx="7170420" cy="2234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ct val="130000"/>
              </a:lnSpc>
            </a:pPr>
            <a:r>
              <a:rPr lang="zh-CN" altLang="en-US" sz="50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事业单位面试提前学</a:t>
            </a:r>
            <a:endParaRPr lang="zh-CN" altLang="en-US" sz="50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50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（第八讲）</a:t>
            </a:r>
            <a:endParaRPr lang="zh-CN" altLang="en-US" sz="50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第三点，（问题危害） </a:t>
            </a:r>
            <a:r>
              <a:rPr sz="2400" b="1">
                <a:sym typeface="+mn-ea"/>
              </a:rPr>
              <a:t>但是代经济</a:t>
            </a:r>
            <a:r>
              <a:rPr lang="zh-CN" sz="2400" b="1">
                <a:sym typeface="+mn-ea"/>
              </a:rPr>
              <a:t>也</a:t>
            </a:r>
            <a:r>
              <a:rPr sz="2400" b="1">
                <a:sym typeface="+mn-ea"/>
              </a:rPr>
              <a:t>因发展的无序滋生出了</a:t>
            </a:r>
            <a:r>
              <a:rPr lang="zh-CN" sz="2400" b="1">
                <a:sym typeface="+mn-ea"/>
              </a:rPr>
              <a:t>很多</a:t>
            </a:r>
            <a:r>
              <a:rPr sz="2400" b="1">
                <a:sym typeface="+mn-ea"/>
              </a:rPr>
              <a:t>问题</a:t>
            </a:r>
            <a:r>
              <a:rPr lang="zh-CN" sz="2400" b="1">
                <a:sym typeface="+mn-ea"/>
              </a:rPr>
              <a:t>，</a:t>
            </a:r>
            <a:r>
              <a:rPr sz="2400" b="1">
                <a:sym typeface="+mn-ea"/>
              </a:rPr>
              <a:t>存在着</a:t>
            </a:r>
            <a:r>
              <a:rPr lang="zh-CN" sz="2400" b="1">
                <a:sym typeface="+mn-ea"/>
              </a:rPr>
              <a:t>诸多</a:t>
            </a:r>
            <a:r>
              <a:rPr sz="2400" b="1">
                <a:sym typeface="+mn-ea"/>
              </a:rPr>
              <a:t>违德</a:t>
            </a:r>
            <a:r>
              <a:rPr lang="zh-CN" sz="2400" b="1">
                <a:sym typeface="+mn-ea"/>
              </a:rPr>
              <a:t>、</a:t>
            </a:r>
            <a:r>
              <a:rPr sz="2400" b="1">
                <a:sym typeface="+mn-ea"/>
              </a:rPr>
              <a:t>违规</a:t>
            </a:r>
            <a:r>
              <a:rPr lang="zh-CN" sz="2400" b="1">
                <a:sym typeface="+mn-ea"/>
              </a:rPr>
              <a:t>甚至</a:t>
            </a:r>
            <a:r>
              <a:rPr sz="2400" b="1">
                <a:sym typeface="+mn-ea"/>
              </a:rPr>
              <a:t>违法的现象</a:t>
            </a:r>
            <a:r>
              <a:rPr lang="zh-CN" sz="2400" b="1">
                <a:sym typeface="+mn-ea"/>
              </a:rPr>
              <a:t>。</a:t>
            </a:r>
            <a:r>
              <a:rPr sz="2400" b="1">
                <a:sym typeface="+mn-ea"/>
              </a:rPr>
              <a:t>比如</a:t>
            </a:r>
            <a:r>
              <a:rPr lang="zh-CN" sz="2400" b="1">
                <a:sym typeface="+mn-ea"/>
              </a:rPr>
              <a:t>：</a:t>
            </a:r>
            <a:endParaRPr lang="zh-CN"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代相亲、代吵架</a:t>
            </a:r>
            <a:r>
              <a:rPr lang="zh-CN" sz="2400" b="1">
                <a:sym typeface="+mn-ea"/>
              </a:rPr>
              <a:t>等</a:t>
            </a:r>
            <a:r>
              <a:rPr lang="zh-CN" sz="2400" b="1">
                <a:solidFill>
                  <a:schemeClr val="tx1"/>
                </a:solidFill>
                <a:sym typeface="+mn-ea"/>
              </a:rPr>
              <a:t>严重</a:t>
            </a:r>
            <a:r>
              <a:rPr sz="2400" b="1">
                <a:solidFill>
                  <a:srgbClr val="FF0000"/>
                </a:solidFill>
                <a:sym typeface="+mn-ea"/>
              </a:rPr>
              <a:t>违背了公序良俗</a:t>
            </a:r>
            <a:r>
              <a:rPr lang="zh-CN" sz="2400" b="1">
                <a:sym typeface="+mn-ea"/>
              </a:rPr>
              <a:t>；</a:t>
            </a:r>
            <a:endParaRPr lang="zh-CN"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部分高校存在</a:t>
            </a:r>
            <a:r>
              <a:rPr lang="zh-CN" sz="2400" b="1">
                <a:sym typeface="+mn-ea"/>
              </a:rPr>
              <a:t>的</a:t>
            </a:r>
            <a:r>
              <a:rPr sz="2400" b="1">
                <a:sym typeface="+mn-ea"/>
              </a:rPr>
              <a:t>代写论文的现象，</a:t>
            </a:r>
            <a:r>
              <a:rPr lang="zh-CN" sz="2400" b="1">
                <a:sym typeface="+mn-ea"/>
              </a:rPr>
              <a:t>极大地</a:t>
            </a:r>
            <a:r>
              <a:rPr sz="2400" b="1">
                <a:solidFill>
                  <a:srgbClr val="FF0000"/>
                </a:solidFill>
                <a:sym typeface="+mn-ea"/>
              </a:rPr>
              <a:t>破坏了公平竞争</a:t>
            </a:r>
            <a:r>
              <a:rPr sz="2400" b="1">
                <a:sym typeface="+mn-ea"/>
              </a:rPr>
              <a:t>的诚信原则</a:t>
            </a:r>
            <a:r>
              <a:rPr lang="zh-CN" sz="2400" b="1">
                <a:sym typeface="+mn-ea"/>
              </a:rPr>
              <a:t>；</a:t>
            </a:r>
            <a:endParaRPr lang="zh-CN"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非法代购</a:t>
            </a:r>
            <a:r>
              <a:rPr lang="zh-CN" sz="2400" b="1">
                <a:sym typeface="+mn-ea"/>
              </a:rPr>
              <a:t>、</a:t>
            </a:r>
            <a:r>
              <a:rPr sz="2400" b="1">
                <a:sym typeface="+mn-ea"/>
              </a:rPr>
              <a:t>出售假冒伪劣产品，</a:t>
            </a:r>
            <a:r>
              <a:rPr lang="zh-CN" sz="2400" b="1">
                <a:solidFill>
                  <a:schemeClr val="tx1"/>
                </a:solidFill>
                <a:sym typeface="+mn-ea"/>
              </a:rPr>
              <a:t>严重</a:t>
            </a:r>
            <a:r>
              <a:rPr sz="2400" b="1">
                <a:solidFill>
                  <a:srgbClr val="FF0000"/>
                </a:solidFill>
                <a:sym typeface="+mn-ea"/>
              </a:rPr>
              <a:t>侵犯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了</a:t>
            </a:r>
            <a:r>
              <a:rPr sz="2400" b="1">
                <a:solidFill>
                  <a:schemeClr val="tx1"/>
                </a:solidFill>
                <a:sym typeface="+mn-ea"/>
              </a:rPr>
              <a:t>消费者</a:t>
            </a:r>
            <a:r>
              <a:rPr sz="2400" b="1">
                <a:solidFill>
                  <a:srgbClr val="FF0000"/>
                </a:solidFill>
                <a:sym typeface="+mn-ea"/>
              </a:rPr>
              <a:t>权益</a:t>
            </a:r>
            <a:r>
              <a:rPr sz="2400" b="1">
                <a:sym typeface="+mn-ea"/>
              </a:rPr>
              <a:t>。更有</a:t>
            </a:r>
            <a:r>
              <a:rPr lang="zh-CN" sz="2400" b="1">
                <a:sym typeface="+mn-ea"/>
              </a:rPr>
              <a:t>甚者，出现了</a:t>
            </a:r>
            <a:r>
              <a:rPr sz="2400" b="1">
                <a:sym typeface="+mn-ea"/>
              </a:rPr>
              <a:t>代孕现象，</a:t>
            </a:r>
            <a:r>
              <a:rPr sz="2400" b="1">
                <a:solidFill>
                  <a:srgbClr val="FF0000"/>
                </a:solidFill>
                <a:sym typeface="+mn-ea"/>
              </a:rPr>
              <a:t>不仅触碰法律红线，而且践踏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道德底线</a:t>
            </a:r>
            <a:r>
              <a:rPr sz="2400" b="1">
                <a:sym typeface="+mn-ea"/>
              </a:rPr>
              <a:t>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第四点，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对策）</a:t>
            </a:r>
            <a:r>
              <a:rPr sz="2400" b="1"/>
              <a:t>如果要规范</a:t>
            </a:r>
            <a:r>
              <a:rPr sz="2400" b="1">
                <a:sym typeface="+mn-ea"/>
              </a:rPr>
              <a:t>代经济的发展，要从以下几个字展开思考：</a:t>
            </a:r>
            <a:endParaRPr sz="2400" b="1"/>
          </a:p>
          <a:p>
            <a:pPr indent="609600" algn="l">
              <a:lnSpc>
                <a:spcPct val="15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1.第一个字：</a:t>
            </a:r>
            <a:r>
              <a:rPr sz="2400" b="1">
                <a:solidFill>
                  <a:srgbClr val="FF0000"/>
                </a:solidFill>
                <a:sym typeface="+mn-ea"/>
              </a:rPr>
              <a:t>法</a:t>
            </a:r>
            <a:r>
              <a:rPr sz="2400" b="1">
                <a:sym typeface="+mn-ea"/>
              </a:rPr>
              <a:t>。要加快立法进程，填补法律空白，因为良法是善治之前提。要用法律明确从业者的行为边界，立起一把戒尺，划出一条红线。</a:t>
            </a:r>
            <a:endParaRPr sz="2400" b="1"/>
          </a:p>
          <a:p>
            <a:pPr indent="609600" algn="l">
              <a:lnSpc>
                <a:spcPct val="15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2.第二个字：</a:t>
            </a:r>
            <a:r>
              <a:rPr sz="2400" b="1">
                <a:solidFill>
                  <a:srgbClr val="FF0000"/>
                </a:solidFill>
                <a:sym typeface="+mn-ea"/>
              </a:rPr>
              <a:t>罚</a:t>
            </a:r>
            <a:r>
              <a:rPr sz="2400" b="1">
                <a:sym typeface="+mn-ea"/>
              </a:rPr>
              <a:t>。加大惩罚力度，面对违法违规的问题要重拳出击，发现一起，惩处一起。让违法违规者付出更大的违法成本。</a:t>
            </a:r>
            <a:endParaRPr sz="2400" b="1"/>
          </a:p>
          <a:p>
            <a:pPr indent="609600" algn="l">
              <a:lnSpc>
                <a:spcPct val="15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3.第三个字：</a:t>
            </a:r>
            <a:r>
              <a:rPr sz="2400" b="1">
                <a:solidFill>
                  <a:srgbClr val="FF0000"/>
                </a:solidFill>
                <a:sym typeface="+mn-ea"/>
              </a:rPr>
              <a:t>管</a:t>
            </a:r>
            <a:r>
              <a:rPr sz="2400" b="1">
                <a:sym typeface="+mn-ea"/>
              </a:rPr>
              <a:t>。要创新监督管理方式，形成政府管平台，平台管商家服务的垂直管理体系。同时，完善消费者投诉机制。全民参与，倒逼行业规范发展。</a:t>
            </a:r>
            <a:endParaRPr sz="2400" b="1"/>
          </a:p>
          <a:p>
            <a:pPr indent="609600" algn="l">
              <a:lnSpc>
                <a:spcPct val="15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4.第四个字：</a:t>
            </a:r>
            <a:r>
              <a:rPr sz="2400" b="1">
                <a:solidFill>
                  <a:srgbClr val="FF0000"/>
                </a:solidFill>
                <a:sym typeface="+mn-ea"/>
              </a:rPr>
              <a:t>意</a:t>
            </a:r>
            <a:r>
              <a:rPr sz="2400" b="1">
                <a:sym typeface="+mn-ea"/>
              </a:rPr>
              <a:t>。政府和行业内部</a:t>
            </a:r>
            <a:r>
              <a:rPr lang="zh-CN" sz="2400" b="1">
                <a:sym typeface="+mn-ea"/>
              </a:rPr>
              <a:t>要</a:t>
            </a:r>
            <a:r>
              <a:rPr sz="2400" b="1">
                <a:sym typeface="+mn-ea"/>
              </a:rPr>
              <a:t>积极培养从业者法律意识</a:t>
            </a:r>
            <a:r>
              <a:rPr lang="zh-CN" sz="2400" b="1">
                <a:sym typeface="+mn-ea"/>
              </a:rPr>
              <a:t>、</a:t>
            </a:r>
            <a:r>
              <a:rPr sz="2400" b="1">
                <a:sym typeface="+mn-ea"/>
              </a:rPr>
              <a:t>安全意识</a:t>
            </a:r>
            <a:r>
              <a:rPr lang="zh-CN" sz="2400" b="1">
                <a:sym typeface="+mn-ea"/>
              </a:rPr>
              <a:t>、</a:t>
            </a:r>
            <a:r>
              <a:rPr sz="2400" b="1">
                <a:sym typeface="+mn-ea"/>
              </a:rPr>
              <a:t>务意识和契约精神的活动。</a:t>
            </a:r>
            <a:r>
              <a:rPr lang="zh-CN" sz="2400" b="1">
                <a:sym typeface="+mn-ea"/>
              </a:rPr>
              <a:t>如：</a:t>
            </a:r>
            <a:r>
              <a:rPr sz="2400" b="1">
                <a:sym typeface="+mn-ea"/>
              </a:rPr>
              <a:t>官媒要通过</a:t>
            </a:r>
            <a:r>
              <a:rPr lang="en-US" sz="2400" b="1">
                <a:sym typeface="+mn-ea"/>
              </a:rPr>
              <a:t>‘</a:t>
            </a:r>
            <a:r>
              <a:rPr sz="2400" b="1">
                <a:sym typeface="+mn-ea"/>
              </a:rPr>
              <a:t>三微一端</a:t>
            </a:r>
            <a:r>
              <a:rPr lang="en-US" sz="2400" b="1">
                <a:sym typeface="+mn-ea"/>
              </a:rPr>
              <a:t>’</a:t>
            </a:r>
            <a:r>
              <a:rPr sz="2400" b="1">
                <a:sym typeface="+mn-ea"/>
              </a:rPr>
              <a:t>宣传消费者维权意识</a:t>
            </a:r>
            <a:r>
              <a:rPr lang="zh-CN" sz="2400" b="1">
                <a:sym typeface="+mn-ea"/>
              </a:rPr>
              <a:t>等</a:t>
            </a:r>
            <a:r>
              <a:rPr sz="2400" b="1">
                <a:sym typeface="+mn-ea"/>
              </a:rPr>
              <a:t>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（总结提升）</a:t>
            </a:r>
            <a:r>
              <a:rPr sz="2400" b="1">
                <a:sym typeface="+mn-ea"/>
              </a:rPr>
              <a:t>总而言之，代经济是新兴</a:t>
            </a:r>
            <a:r>
              <a:rPr lang="zh-CN" sz="2400" b="1">
                <a:sym typeface="+mn-ea"/>
              </a:rPr>
              <a:t>的经济业态</a:t>
            </a:r>
            <a:r>
              <a:rPr sz="2400" b="1">
                <a:sym typeface="+mn-ea"/>
              </a:rPr>
              <a:t>，</a:t>
            </a:r>
            <a:r>
              <a:rPr lang="zh-CN" sz="2400" b="1">
                <a:sym typeface="+mn-ea"/>
              </a:rPr>
              <a:t>正因其</a:t>
            </a:r>
            <a:r>
              <a:rPr sz="2400" b="1">
                <a:solidFill>
                  <a:srgbClr val="FF0000"/>
                </a:solidFill>
                <a:sym typeface="+mn-ea"/>
              </a:rPr>
              <a:t>方兴未艾</a:t>
            </a:r>
            <a:r>
              <a:rPr sz="2400" b="1">
                <a:sym typeface="+mn-ea"/>
              </a:rPr>
              <a:t>，</a:t>
            </a:r>
            <a:r>
              <a:rPr lang="zh-CN" sz="2400" b="1">
                <a:sym typeface="+mn-ea"/>
              </a:rPr>
              <a:t>也必然会</a:t>
            </a:r>
            <a:r>
              <a:rPr sz="2400" b="1">
                <a:solidFill>
                  <a:srgbClr val="FF0000"/>
                </a:solidFill>
                <a:sym typeface="+mn-ea"/>
              </a:rPr>
              <a:t>乱象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丛生</a:t>
            </a:r>
            <a:r>
              <a:rPr sz="2400" b="1">
                <a:sym typeface="+mn-ea"/>
              </a:rPr>
              <a:t>，这就需要我们通过多方合力，下足“</a:t>
            </a:r>
            <a:r>
              <a:rPr sz="2400" b="1">
                <a:solidFill>
                  <a:srgbClr val="FF0000"/>
                </a:solidFill>
                <a:sym typeface="+mn-ea"/>
              </a:rPr>
              <a:t>绣花功夫</a:t>
            </a:r>
            <a:r>
              <a:rPr sz="2400" b="1">
                <a:sym typeface="+mn-ea"/>
              </a:rPr>
              <a:t>”，</a:t>
            </a:r>
            <a:r>
              <a:rPr lang="zh-CN" sz="2400" b="1">
                <a:sym typeface="+mn-ea"/>
              </a:rPr>
              <a:t>用</a:t>
            </a:r>
            <a:r>
              <a:rPr sz="2400" b="1">
                <a:solidFill>
                  <a:srgbClr val="FF0000"/>
                </a:solidFill>
                <a:sym typeface="+mn-ea"/>
              </a:rPr>
              <a:t>精心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研究、</a:t>
            </a:r>
            <a:r>
              <a:rPr sz="2400" b="1">
                <a:solidFill>
                  <a:srgbClr val="FF0000"/>
                </a:solidFill>
                <a:sym typeface="+mn-ea"/>
              </a:rPr>
              <a:t>耐心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治理、</a:t>
            </a:r>
            <a:r>
              <a:rPr sz="2400" b="1">
                <a:solidFill>
                  <a:srgbClr val="FF0000"/>
                </a:solidFill>
                <a:sym typeface="+mn-ea"/>
              </a:rPr>
              <a:t>细心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指导</a:t>
            </a:r>
            <a:r>
              <a:rPr lang="zh-CN" sz="2400" b="1">
                <a:sym typeface="+mn-ea"/>
              </a:rPr>
              <a:t>让代经济</a:t>
            </a:r>
            <a:r>
              <a:rPr sz="2400" b="1">
                <a:sym typeface="+mn-ea"/>
              </a:rPr>
              <a:t>发展</a:t>
            </a:r>
            <a:r>
              <a:rPr lang="zh-CN" sz="2400" b="1">
                <a:sym typeface="+mn-ea"/>
              </a:rPr>
              <a:t>的更好</a:t>
            </a:r>
            <a:r>
              <a:rPr sz="2400" b="1">
                <a:sym typeface="+mn-ea"/>
              </a:rPr>
              <a:t>。</a:t>
            </a:r>
            <a:r>
              <a:rPr lang="zh-CN" sz="2400" b="1">
                <a:sym typeface="+mn-ea"/>
              </a:rPr>
              <a:t>考生回答完毕！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90855" y="430530"/>
            <a:ext cx="8157210" cy="583565"/>
          </a:xfrm>
        </p:spPr>
        <p:txBody>
          <a:bodyPr/>
          <a:p>
            <a:r>
              <a:rPr 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辩证类问题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例题二：继“代吃代喝”服务后，日前一张有关“专业代吵服务”的聊天截图在各社交平台广为流传，截图中卖家声称“专业帮人吵架，普通话100元一次，上海话、湖南话加50元，广东话、福建话加80元，湖北、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河南、安徽不接单，吵不赢”，引发舆论热议。对此，谈谈你的理解。</a:t>
            </a:r>
            <a:endParaRPr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问题一：此题是否为辩证类社会现象？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问题二：此题答案能够与例题一通用？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192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555482880"/>
                </a:ext>
              </a:extLst>
            </a:pPr>
            <a:r>
              <a:rPr lang="en-US" altLang="zh-CN" sz="4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6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审题！！！</a:t>
            </a:r>
            <a:endParaRPr sz="4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19200" algn="l">
              <a:extLst>
                <a:ext uri="{35155182-B16C-46BC-9424-99874614C6A1}">
                  <wpsdc:indentchars xmlns:wpsdc="http://www.wps.cn/officeDocument/2017/drawingmlCustomData" val="200" checksum="2555482880"/>
                </a:ext>
              </a:extLst>
            </a:pPr>
            <a:endParaRPr sz="4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90855" y="430530"/>
            <a:ext cx="8157210" cy="583565"/>
          </a:xfrm>
        </p:spPr>
        <p:txBody>
          <a:bodyPr/>
          <a:p>
            <a:r>
              <a:rPr 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辩证类问题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例题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现在有一种新的经济模式出现在大众面前，即“后备箱集市”。后备箱集市摊主多为 90 后和 00 后的年轻人，各式零食、玩具、书本、手工艺品摆放在汽车后备箱里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对此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，请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谈谈你的理解。</a:t>
            </a:r>
            <a:endParaRPr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【成公独家】 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各位考官好！</a:t>
            </a:r>
            <a:r>
              <a:rPr lang="zh-CN" sz="2400" b="1">
                <a:sym typeface="+mn-ea"/>
              </a:rPr>
              <a:t>现在我来谈一下我对</a:t>
            </a:r>
            <a:r>
              <a:rPr lang="en-US" altLang="zh-CN" sz="2400" b="1">
                <a:sym typeface="+mn-ea"/>
              </a:rPr>
              <a:t>“</a:t>
            </a:r>
            <a:r>
              <a:rPr lang="zh-CN" altLang="en-US" sz="2400" b="1">
                <a:sym typeface="+mn-ea"/>
              </a:rPr>
              <a:t>后备箱</a:t>
            </a:r>
            <a:r>
              <a:rPr lang="zh-CN" altLang="en-US" sz="2400" b="1">
                <a:sym typeface="+mn-ea"/>
              </a:rPr>
              <a:t>经济</a:t>
            </a:r>
            <a:r>
              <a:rPr lang="en-US" altLang="zh-CN" sz="2400" b="1">
                <a:sym typeface="+mn-ea"/>
              </a:rPr>
              <a:t>”</a:t>
            </a:r>
            <a:r>
              <a:rPr lang="zh-CN" altLang="en-US" sz="2400" b="1">
                <a:sym typeface="+mn-ea"/>
              </a:rPr>
              <a:t>的看法。</a:t>
            </a:r>
            <a:endParaRPr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（破题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表态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sz="2400" b="1">
                <a:sym typeface="+mn-ea"/>
              </a:rPr>
              <a:t>“好看的小车千篇一律</a:t>
            </a:r>
            <a:r>
              <a:rPr lang="zh-CN" sz="2400" b="1">
                <a:sym typeface="+mn-ea"/>
              </a:rPr>
              <a:t>，</a:t>
            </a:r>
            <a:r>
              <a:rPr sz="2400" b="1">
                <a:sym typeface="+mn-ea"/>
              </a:rPr>
              <a:t>有趣的后备箱万里挑一</a:t>
            </a:r>
            <a:r>
              <a:rPr lang="zh-CN" sz="2400" b="1">
                <a:sym typeface="+mn-ea"/>
              </a:rPr>
              <a:t>。</a:t>
            </a:r>
            <a:r>
              <a:rPr sz="2400" b="1">
                <a:sym typeface="+mn-ea"/>
              </a:rPr>
              <a:t>”</a:t>
            </a:r>
            <a:r>
              <a:rPr lang="zh-CN" sz="2400" b="1">
                <a:sym typeface="+mn-ea"/>
              </a:rPr>
              <a:t>在我看来，</a:t>
            </a:r>
            <a:r>
              <a:rPr sz="2400" b="1">
                <a:sym typeface="+mn-ea"/>
              </a:rPr>
              <a:t>后备箱集市这样的新型经济模式受到了九零后和零零后的喜爱，一方面折射出来当前年轻人追求新鲜、追求快乐的一种生活模式。</a:t>
            </a:r>
            <a:r>
              <a:rPr lang="zh-CN" sz="2400" b="1">
                <a:sym typeface="+mn-ea"/>
              </a:rPr>
              <a:t>另一方面</a:t>
            </a:r>
            <a:r>
              <a:rPr sz="2400" b="1">
                <a:sym typeface="+mn-ea"/>
              </a:rPr>
              <a:t>也体现出来我们在不断地创新就业</a:t>
            </a:r>
            <a:r>
              <a:rPr lang="zh-CN" sz="2400" b="1">
                <a:sym typeface="+mn-ea"/>
              </a:rPr>
              <a:t>的发展</a:t>
            </a:r>
            <a:r>
              <a:rPr sz="2400" b="1">
                <a:sym typeface="+mn-ea"/>
              </a:rPr>
              <a:t>模式。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点，（积极意义）</a:t>
            </a:r>
            <a:r>
              <a:rPr sz="2400" b="1">
                <a:sym typeface="+mn-ea"/>
              </a:rPr>
              <a:t>后备箱集市</a:t>
            </a:r>
            <a:r>
              <a:rPr lang="zh-CN" sz="2400" b="1">
                <a:sym typeface="+mn-ea"/>
              </a:rPr>
              <a:t>的产生</a:t>
            </a:r>
            <a:r>
              <a:rPr sz="2400" b="1">
                <a:sym typeface="+mn-ea"/>
              </a:rPr>
              <a:t>符合当下经济的形式，确实是一种进步之举。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sym typeface="+mn-ea"/>
              </a:rPr>
              <a:t>其一，</a:t>
            </a:r>
            <a:r>
              <a:rPr sz="2400" b="1">
                <a:solidFill>
                  <a:srgbClr val="FF0000"/>
                </a:solidFill>
                <a:sym typeface="+mn-ea"/>
              </a:rPr>
              <a:t>增加个人收益</a:t>
            </a:r>
            <a:r>
              <a:rPr sz="2400" b="1">
                <a:sym typeface="+mn-ea"/>
              </a:rPr>
              <a:t>。</a:t>
            </a:r>
            <a:r>
              <a:rPr lang="en-US" sz="2400" b="1">
                <a:sym typeface="+mn-ea"/>
              </a:rPr>
              <a:t>“</a:t>
            </a:r>
            <a:r>
              <a:rPr lang="zh-CN" altLang="en-US" sz="2400" b="1">
                <a:sym typeface="+mn-ea"/>
              </a:rPr>
              <a:t>一个小车就是一家生计。</a:t>
            </a:r>
            <a:r>
              <a:rPr lang="en-US" sz="2400" b="1">
                <a:sym typeface="+mn-ea"/>
              </a:rPr>
              <a:t>”</a:t>
            </a:r>
            <a:r>
              <a:rPr lang="zh-CN" sz="2400" b="1">
                <a:sym typeface="+mn-ea"/>
              </a:rPr>
              <a:t>从业者可以</a:t>
            </a:r>
            <a:r>
              <a:rPr lang="zh-CN" sz="2400" b="1">
                <a:sym typeface="+mn-ea"/>
              </a:rPr>
              <a:t>增加自身收入。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sym typeface="+mn-ea"/>
              </a:rPr>
              <a:t>其二</a:t>
            </a:r>
            <a:r>
              <a:rPr sz="2400" b="1">
                <a:sym typeface="+mn-ea"/>
              </a:rPr>
              <a:t>，</a:t>
            </a:r>
            <a:r>
              <a:rPr sz="2400" b="1">
                <a:solidFill>
                  <a:srgbClr val="FF0000"/>
                </a:solidFill>
                <a:sym typeface="+mn-ea"/>
              </a:rPr>
              <a:t>拉动经济发展</a:t>
            </a:r>
            <a:r>
              <a:rPr lang="zh-CN" sz="2400" b="1">
                <a:sym typeface="+mn-ea"/>
              </a:rPr>
              <a:t>。</a:t>
            </a:r>
            <a:r>
              <a:rPr lang="en-US" altLang="zh-CN" sz="2400" b="1">
                <a:sym typeface="+mn-ea"/>
              </a:rPr>
              <a:t>“</a:t>
            </a:r>
            <a:r>
              <a:rPr lang="zh-CN" altLang="en-US" sz="2400" b="1">
                <a:sym typeface="+mn-ea"/>
              </a:rPr>
              <a:t>人间烟火气，最抚凡人心。</a:t>
            </a:r>
            <a:r>
              <a:rPr lang="en-US" altLang="zh-CN" sz="2400" b="1">
                <a:sym typeface="+mn-ea"/>
              </a:rPr>
              <a:t>”</a:t>
            </a:r>
            <a:r>
              <a:rPr lang="zh-CN" altLang="en-US" sz="2400" b="1">
                <a:sym typeface="+mn-ea"/>
              </a:rPr>
              <a:t>刺激消费，恢复元气。</a:t>
            </a:r>
            <a:endParaRPr lang="zh-CN"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sym typeface="+mn-ea"/>
              </a:rPr>
              <a:t>其三，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缓解</a:t>
            </a:r>
            <a:r>
              <a:rPr sz="2400" b="1">
                <a:solidFill>
                  <a:srgbClr val="FF0000"/>
                </a:solidFill>
                <a:sym typeface="+mn-ea"/>
              </a:rPr>
              <a:t>就业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压力</a:t>
            </a:r>
            <a:r>
              <a:rPr lang="zh-CN" sz="2400" b="1">
                <a:sym typeface="+mn-ea"/>
              </a:rPr>
              <a:t>。</a:t>
            </a:r>
            <a:r>
              <a:rPr lang="en-US" altLang="zh-CN" sz="2400" b="1">
                <a:sym typeface="+mn-ea"/>
              </a:rPr>
              <a:t>“</a:t>
            </a:r>
            <a:r>
              <a:rPr lang="zh-CN" sz="2400" b="1">
                <a:sym typeface="+mn-ea"/>
              </a:rPr>
              <a:t>贩夫走卒，引车卖浆者，自古有之。</a:t>
            </a:r>
            <a:r>
              <a:rPr lang="en-US" altLang="zh-CN" sz="2400" b="1">
                <a:sym typeface="+mn-ea"/>
              </a:rPr>
              <a:t>”</a:t>
            </a:r>
            <a:r>
              <a:rPr lang="zh-CN" altLang="en-US" sz="2400" b="1">
                <a:sym typeface="+mn-ea"/>
              </a:rPr>
              <a:t>环节就业困难人群就业难。</a:t>
            </a:r>
            <a:endParaRPr lang="zh-CN"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sym typeface="+mn-ea"/>
              </a:rPr>
              <a:t>其四，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提升幸福指数</a:t>
            </a:r>
            <a:r>
              <a:rPr lang="zh-CN" sz="2400" b="1">
                <a:sym typeface="+mn-ea"/>
              </a:rPr>
              <a:t>。</a:t>
            </a:r>
            <a:r>
              <a:rPr sz="2400" b="1">
                <a:sym typeface="+mn-ea"/>
              </a:rPr>
              <a:t>让</a:t>
            </a:r>
            <a:r>
              <a:rPr lang="zh-CN" sz="2400" b="1">
                <a:sym typeface="+mn-ea"/>
              </a:rPr>
              <a:t>群众</a:t>
            </a:r>
            <a:r>
              <a:rPr sz="2400" b="1">
                <a:sym typeface="+mn-ea"/>
              </a:rPr>
              <a:t>看到信心，提升</a:t>
            </a:r>
            <a:r>
              <a:rPr lang="zh-CN" sz="2400" b="1">
                <a:sym typeface="+mn-ea"/>
              </a:rPr>
              <a:t>居民</a:t>
            </a:r>
            <a:r>
              <a:rPr sz="2400" b="1">
                <a:sym typeface="+mn-ea"/>
              </a:rPr>
              <a:t>幸福感。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sym typeface="+mn-ea"/>
              </a:rPr>
              <a:t>最后</a:t>
            </a:r>
            <a:r>
              <a:rPr sz="2400" b="1">
                <a:sym typeface="+mn-ea"/>
              </a:rPr>
              <a:t>，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提升政府形象</a:t>
            </a:r>
            <a:r>
              <a:rPr lang="zh-CN" sz="2400" b="1">
                <a:sym typeface="+mn-ea"/>
              </a:rPr>
              <a:t>。</a:t>
            </a:r>
            <a:r>
              <a:rPr sz="2400" b="1">
                <a:sym typeface="+mn-ea"/>
              </a:rPr>
              <a:t>地方政策的扶持，提升政府形象</a:t>
            </a:r>
            <a:r>
              <a:rPr lang="zh-CN" sz="2400" b="1">
                <a:sym typeface="+mn-ea"/>
              </a:rPr>
              <a:t>，提升当地形象</a:t>
            </a:r>
            <a:r>
              <a:rPr sz="2400" b="1">
                <a:sym typeface="+mn-ea"/>
              </a:rPr>
              <a:t>。</a:t>
            </a:r>
            <a:endParaRPr sz="2400" b="1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点，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问题危害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sz="2400" b="1">
                <a:sym typeface="+mn-ea"/>
              </a:rPr>
              <a:t>那后备箱经济的背后存在哪些问题呢？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其一，售卖的</a:t>
            </a:r>
            <a:r>
              <a:rPr sz="2400" b="1">
                <a:solidFill>
                  <a:srgbClr val="FF0000"/>
                </a:solidFill>
                <a:sym typeface="+mn-ea"/>
              </a:rPr>
              <a:t>产品质量</a:t>
            </a:r>
            <a:r>
              <a:rPr sz="2400" b="1">
                <a:sym typeface="+mn-ea"/>
              </a:rPr>
              <a:t>难以保证，个别商家为了追求利益，找低价货源进货，容易出现一些“三无”产品。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其二，消费者</a:t>
            </a:r>
            <a:r>
              <a:rPr sz="2400" b="1">
                <a:solidFill>
                  <a:srgbClr val="FF0000"/>
                </a:solidFill>
                <a:sym typeface="+mn-ea"/>
              </a:rPr>
              <a:t>维权问题</a:t>
            </a:r>
            <a:r>
              <a:rPr sz="2400" b="1">
                <a:sym typeface="+mn-ea"/>
              </a:rPr>
              <a:t>难以保障，由于摊位流动性太强，很多消费者反映在购买到质量有问题的产品以后，难以找到商家讨要说法。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其三，由于</a:t>
            </a:r>
            <a:r>
              <a:rPr sz="2400" b="1">
                <a:solidFill>
                  <a:schemeClr val="tx1"/>
                </a:solidFill>
                <a:sym typeface="+mn-ea"/>
              </a:rPr>
              <a:t>缺乏</a:t>
            </a:r>
            <a:r>
              <a:rPr sz="2400" b="1">
                <a:solidFill>
                  <a:srgbClr val="FF0000"/>
                </a:solidFill>
                <a:sym typeface="+mn-ea"/>
              </a:rPr>
              <a:t>市场监督</a:t>
            </a:r>
            <a:r>
              <a:rPr sz="2400" b="1">
                <a:sym typeface="+mn-ea"/>
              </a:rPr>
              <a:t>管理局和税务部门的监管有许多商品出现了乱定价的现象。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其四，个别区域存在</a:t>
            </a:r>
            <a:r>
              <a:rPr sz="2400" b="1">
                <a:solidFill>
                  <a:srgbClr val="FF0000"/>
                </a:solidFill>
                <a:sym typeface="+mn-ea"/>
              </a:rPr>
              <a:t>占道经营</a:t>
            </a:r>
            <a:r>
              <a:rPr sz="2400" b="1">
                <a:sym typeface="+mn-ea"/>
              </a:rPr>
              <a:t>的情况。</a:t>
            </a:r>
            <a:endParaRPr sz="2400" b="1"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点，（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解决对策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sz="2400" b="1">
                <a:sym typeface="+mn-ea"/>
              </a:rPr>
              <a:t>盘活“后备箱经济”，如何避免“一管就死，一放就乱”</a:t>
            </a:r>
            <a:r>
              <a:rPr lang="zh-CN" sz="2400" b="1">
                <a:sym typeface="+mn-ea"/>
              </a:rPr>
              <a:t>呢？</a:t>
            </a:r>
            <a:endParaRPr lang="zh-CN"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olidFill>
                  <a:srgbClr val="FF0000"/>
                </a:solidFill>
                <a:sym typeface="+mn-ea"/>
              </a:rPr>
              <a:t>首先</a:t>
            </a:r>
            <a:r>
              <a:rPr sz="2400" b="1">
                <a:sym typeface="+mn-ea"/>
              </a:rPr>
              <a:t>，应做到因城施策、因地制宜。不宜“一窝蜂”地复制粘贴，应探索出适合本地的路径。</a:t>
            </a:r>
            <a:r>
              <a:rPr sz="2400" b="1">
                <a:solidFill>
                  <a:srgbClr val="FF0000"/>
                </a:solidFill>
                <a:sym typeface="+mn-ea"/>
              </a:rPr>
              <a:t>其次</a:t>
            </a:r>
            <a:r>
              <a:rPr sz="2400" b="1">
                <a:sym typeface="+mn-ea"/>
              </a:rPr>
              <a:t>，就盘活“后备箱经济”而言，不等于让城市回到脏乱差的老路上，而是要通过精细化、规范化城市治理，借助大数据等科技手段，让一“摊”烟火气更为有序。</a:t>
            </a:r>
            <a:r>
              <a:rPr sz="2400" b="1">
                <a:solidFill>
                  <a:srgbClr val="FF0000"/>
                </a:solidFill>
                <a:sym typeface="+mn-ea"/>
              </a:rPr>
              <a:t>再次</a:t>
            </a:r>
            <a:r>
              <a:rPr sz="2400" b="1">
                <a:sym typeface="+mn-ea"/>
              </a:rPr>
              <a:t>，针对围绕“后备箱经济”经营产生的问题，应当注意规划专门用于“后备箱经济”经营的场所、增强环卫力量投入、建立网络申报简易程序、加强食品卫生二维码追溯制度等。</a:t>
            </a:r>
            <a:r>
              <a:rPr sz="2400" b="1">
                <a:solidFill>
                  <a:srgbClr val="FF0000"/>
                </a:solidFill>
                <a:sym typeface="+mn-ea"/>
              </a:rPr>
              <a:t>最后</a:t>
            </a:r>
            <a:r>
              <a:rPr sz="2400" b="1">
                <a:sym typeface="+mn-ea"/>
              </a:rPr>
              <a:t>，政府部门应做好“放管服”，将有形之手的力量用在刀刃上。加强监管力度，清除摆在“后备箱经济”发展面前的绊脚石。</a:t>
            </a:r>
            <a:endParaRPr sz="2400" b="1"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90855" y="430530"/>
            <a:ext cx="8157210" cy="583565"/>
          </a:xfrm>
        </p:spPr>
        <p:txBody>
          <a:bodyPr/>
          <a:p>
            <a:r>
              <a:rPr 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辩证类问题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例题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作为网络媒体中的一股新势力，网络直播近年来呈现出爆发式的增长态势，但网络直播带来价值的同时，存在低俗内容、语言暴力等失范行为。对此，你怎么看？</a:t>
            </a:r>
            <a:endParaRPr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【成公独家】 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各位考官好！</a:t>
            </a:r>
            <a:r>
              <a:rPr lang="zh-CN" sz="2400" b="1">
                <a:sym typeface="+mn-ea"/>
              </a:rPr>
              <a:t>现在我来谈一下我对</a:t>
            </a:r>
            <a:r>
              <a:rPr lang="en-US" altLang="zh-CN" sz="2400" b="1">
                <a:sym typeface="+mn-ea"/>
              </a:rPr>
              <a:t>“</a:t>
            </a:r>
            <a:r>
              <a:rPr lang="zh-CN" altLang="en-US" sz="2400" b="1">
                <a:sym typeface="+mn-ea"/>
              </a:rPr>
              <a:t>网络直播</a:t>
            </a:r>
            <a:r>
              <a:rPr lang="en-US" altLang="zh-CN" sz="2400" b="1">
                <a:sym typeface="+mn-ea"/>
              </a:rPr>
              <a:t>”</a:t>
            </a:r>
            <a:r>
              <a:rPr lang="zh-CN" altLang="en-US" sz="2400" b="1">
                <a:sym typeface="+mn-ea"/>
              </a:rPr>
              <a:t>的看法。</a:t>
            </a:r>
            <a:endParaRPr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（破题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表态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zh-CN" sz="2400" b="1">
                <a:sym typeface="+mn-ea"/>
              </a:rPr>
              <a:t>在我看来，</a:t>
            </a:r>
            <a:r>
              <a:rPr sz="2400" b="1">
                <a:sym typeface="+mn-ea"/>
              </a:rPr>
              <a:t>“</a:t>
            </a:r>
            <a:r>
              <a:rPr lang="zh-CN" sz="2400" b="1">
                <a:sym typeface="+mn-ea"/>
              </a:rPr>
              <a:t>网络直播是一把双刃剑。</a:t>
            </a:r>
            <a:r>
              <a:rPr sz="2400" b="1">
                <a:sym typeface="+mn-ea"/>
              </a:rPr>
              <a:t>”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点，（积极意义）</a:t>
            </a:r>
            <a:r>
              <a:rPr sz="2400" b="1">
                <a:sym typeface="+mn-ea"/>
              </a:rPr>
              <a:t>网络直播，好处多。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其一，</a:t>
            </a:r>
            <a:r>
              <a:rPr sz="2400" b="1">
                <a:solidFill>
                  <a:srgbClr val="FF0000"/>
                </a:solidFill>
                <a:sym typeface="+mn-ea"/>
              </a:rPr>
              <a:t>为生活带来便利</a:t>
            </a:r>
            <a:r>
              <a:rPr sz="2400" b="1">
                <a:sym typeface="+mn-ea"/>
              </a:rPr>
              <a:t>。打开手机，动动手指，我们就会发现各种各样的直播间。有直播带货的，可以满足我们的购物需求；有健身跳操的，可以让我们强壮体魄；有才艺表演的，可以给我们带来欢乐。不同的直播间在我们的生活中发挥着不同的作用，也不断丰富着我们的生活体验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其二，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能</a:t>
            </a:r>
            <a:r>
              <a:rPr sz="2400" b="1">
                <a:solidFill>
                  <a:srgbClr val="FF0000"/>
                </a:solidFill>
                <a:sym typeface="+mn-ea"/>
              </a:rPr>
              <a:t>创造就业岗位</a:t>
            </a:r>
            <a:r>
              <a:rPr sz="2400" b="1">
                <a:sym typeface="+mn-ea"/>
              </a:rPr>
              <a:t>。随着网络直播的兴起与发展，主播这一职业应运而生，同时一个直播间还包含着众多其他工种。在就业环境严峻的当下，网络直播帮助不少人解决了就业问题，也成为当下灵活就业的热门选择。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13280" y="2567546"/>
            <a:ext cx="86029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公考选成公</a:t>
            </a:r>
            <a:r>
              <a:rPr lang="en-US" altLang="zh-CN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上岸更轻松</a:t>
            </a:r>
            <a:endParaRPr lang="zh-CN" altLang="en-US" sz="6000" b="1" dirty="0">
              <a:solidFill>
                <a:srgbClr val="A6D4B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0066" y="3645381"/>
            <a:ext cx="40318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92A3B8"/>
                </a:solidFill>
              </a:rPr>
              <a:t>成公教育集团</a:t>
            </a:r>
            <a:endParaRPr lang="zh-CN" altLang="en-US" dirty="0">
              <a:solidFill>
                <a:srgbClr val="92A3B8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760562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98744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透明底白字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" y="82550"/>
            <a:ext cx="2816860" cy="864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点，（积极意义）</a:t>
            </a:r>
            <a:r>
              <a:rPr sz="2400" b="1">
                <a:sym typeface="+mn-ea"/>
              </a:rPr>
              <a:t>网络直播，好处多。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其三，</a:t>
            </a:r>
            <a:r>
              <a:rPr lang="zh-CN" sz="2400" b="1">
                <a:solidFill>
                  <a:srgbClr val="FF0000"/>
                </a:solidFill>
                <a:sym typeface="+mn-ea"/>
              </a:rPr>
              <a:t>可</a:t>
            </a:r>
            <a:r>
              <a:rPr sz="2400" b="1">
                <a:solidFill>
                  <a:srgbClr val="FF0000"/>
                </a:solidFill>
                <a:sym typeface="+mn-ea"/>
              </a:rPr>
              <a:t>拉动经济增长</a:t>
            </a:r>
            <a:r>
              <a:rPr sz="2400" b="1">
                <a:sym typeface="+mn-ea"/>
              </a:rPr>
              <a:t>。直播带货改变了之前以需求为导向的网购模式，转变为以供给为导向。在促进消费上发挥着重要作用，也成为拉动经济增长的重要引擎。同时像东方甄选这样主打助农的直播间，能有效解决农产品滞销的问题，也成为乡村振兴的有力抓手。</a:t>
            </a:r>
            <a:endParaRPr sz="2400" b="1"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点，（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问题危害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sz="2400" b="1">
                <a:sym typeface="+mn-ea"/>
              </a:rPr>
              <a:t>网络直播，需谨慎。在看到网络直播创造价值的同时，我们也要警惕网络直播中存在的乱象和问题。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其一，</a:t>
            </a:r>
            <a:r>
              <a:rPr sz="2400" b="1">
                <a:solidFill>
                  <a:srgbClr val="FF0000"/>
                </a:solidFill>
                <a:sym typeface="+mn-ea"/>
              </a:rPr>
              <a:t>低俗内容</a:t>
            </a:r>
            <a:r>
              <a:rPr sz="2400" b="1">
                <a:sym typeface="+mn-ea"/>
              </a:rPr>
              <a:t>。部分主播通过直播低俗内容吸引眼球，索要打赏。这一类低俗内容会错误引导大众尤其是未成年的价值观、审美观。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其二，</a:t>
            </a:r>
            <a:r>
              <a:rPr sz="2400" b="1">
                <a:solidFill>
                  <a:srgbClr val="FF0000"/>
                </a:solidFill>
                <a:sym typeface="+mn-ea"/>
              </a:rPr>
              <a:t>网络暴力</a:t>
            </a:r>
            <a:r>
              <a:rPr sz="2400" b="1">
                <a:sym typeface="+mn-ea"/>
              </a:rPr>
              <a:t>。不少直播间也成了网络暴力频发的空间，羞辱谩骂层出不穷。给被网暴者精神心理带来巨大创伤的同时，也不断破坏互联网生态，让整个网络空间变得乌烟瘴气。</a:t>
            </a:r>
            <a:endParaRPr sz="2400" b="1"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点，（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问题危害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sz="2400" b="1">
                <a:sym typeface="+mn-ea"/>
              </a:rPr>
              <a:t>网络直播，需谨慎。</a:t>
            </a:r>
            <a:endParaRPr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其三，</a:t>
            </a:r>
            <a:r>
              <a:rPr sz="2400" b="1">
                <a:solidFill>
                  <a:srgbClr val="FF0000"/>
                </a:solidFill>
                <a:sym typeface="+mn-ea"/>
              </a:rPr>
              <a:t>带货乱象</a:t>
            </a:r>
            <a:r>
              <a:rPr sz="2400" b="1">
                <a:sym typeface="+mn-ea"/>
              </a:rPr>
              <a:t>。直播带货经常会出现产品以次充好、维权投诉难的问题。不但让消费者钱财受损，而且还加速消耗大家对这个行业的信任，长此以往也不利于行业发展。此外，随着直播行业的火爆，主播也逐渐和高收入画上等号。而不少主播频频被爆出偷漏税，动辄上百万、上千万、上亿，金额令人咋舌。这一系列问题都给我们的政府治理带来新挑战，在警惕的同时也需尽快解决。</a:t>
            </a:r>
            <a:endParaRPr sz="2400" b="1"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点，（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解决对策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sz="2400" b="1">
                <a:sym typeface="+mn-ea"/>
              </a:rPr>
              <a:t>网络直播，要规范。直播乱象背后所反映出来的是行业缺少制度规范、监管缺失、部分主播专业技能缺失、三观错位等问题。为了更好地行业进行规范，我有以下几点建议。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其一，在</a:t>
            </a:r>
            <a:r>
              <a:rPr sz="2400" b="1">
                <a:solidFill>
                  <a:srgbClr val="FF0000"/>
                </a:solidFill>
                <a:sym typeface="+mn-ea"/>
              </a:rPr>
              <a:t>制度</a:t>
            </a:r>
            <a:r>
              <a:rPr sz="2400" b="1">
                <a:sym typeface="+mn-ea"/>
              </a:rPr>
              <a:t>上下功夫。面对新兴行业，需要政府在顶层设计上进行规范。可以通过完善相应的法律法规，为解决直播问题提供法律依据。同时对于暴露出来的问题，要加大执法力度，不断提升违法成本，形成行业自律。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其二，在</a:t>
            </a:r>
            <a:r>
              <a:rPr sz="2400" b="1">
                <a:solidFill>
                  <a:srgbClr val="FF0000"/>
                </a:solidFill>
                <a:sym typeface="+mn-ea"/>
              </a:rPr>
              <a:t>监管</a:t>
            </a:r>
            <a:r>
              <a:rPr sz="2400" b="1">
                <a:sym typeface="+mn-ea"/>
              </a:rPr>
              <a:t>上出真招。要形成政府监管平台，平台监管主播的垂直监管体系。也可以通过设置一键举报等功能，发挥网友的监督主体作用。</a:t>
            </a:r>
            <a:endParaRPr sz="2400" b="1"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点，（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解决对策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sz="2400" b="1">
                <a:sym typeface="+mn-ea"/>
              </a:rPr>
              <a:t>网络直播，要规范。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其三，在</a:t>
            </a:r>
            <a:r>
              <a:rPr sz="2400" b="1">
                <a:solidFill>
                  <a:srgbClr val="FF0000"/>
                </a:solidFill>
                <a:sym typeface="+mn-ea"/>
              </a:rPr>
              <a:t>引导</a:t>
            </a:r>
            <a:r>
              <a:rPr sz="2400" b="1">
                <a:sym typeface="+mn-ea"/>
              </a:rPr>
              <a:t>上多宣传。平台在创造收益的同时也要多一些社会责任。可以对那些正能量、有真本事的优质主播多增加曝光量，媒体也可以对其多加宣传。共同引导网友形成健康的审美情趣，也避免行业出现劣币驱逐良币的局面。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其四，在</a:t>
            </a:r>
            <a:r>
              <a:rPr sz="2400" b="1">
                <a:solidFill>
                  <a:srgbClr val="FF0000"/>
                </a:solidFill>
                <a:sym typeface="+mn-ea"/>
              </a:rPr>
              <a:t>培训</a:t>
            </a:r>
            <a:r>
              <a:rPr sz="2400" b="1">
                <a:sym typeface="+mn-ea"/>
              </a:rPr>
              <a:t>上用真心。当下网络直播正处风口，也是不少人的就业选择。如果想让行业从“一时火”变成“一直火”，就需要源源不断为行业输送优质人才。国家可以通过大力发展职业教育，为相关从业者提供技能培训。正所谓“工欲善其事，必先利其器。”在培训上进行投入，既能帮助从业者收获一技之长，在行业里站稳脚跟，也能帮助整个行业完善人才队伍，永葆活力。</a:t>
            </a:r>
            <a:endParaRPr sz="2400" b="1"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36315" y="1844675"/>
            <a:ext cx="6722110" cy="183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lang="zh-CN"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r>
              <a:rPr 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拿高分的共同点</a:t>
            </a:r>
            <a:endParaRPr lang="zh-CN"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5" y="2371090"/>
            <a:ext cx="1190625" cy="11563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477520"/>
            <a:ext cx="8157210" cy="1322070"/>
          </a:xfrm>
        </p:spPr>
        <p:txBody>
          <a:bodyPr/>
          <a:p>
            <a:r>
              <a:rPr lang="en-US" altLang="zh-CN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400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考生必须做到：</a:t>
            </a:r>
            <a:br>
              <a:rPr lang="en-US" altLang="zh-CN" sz="4000" b="1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</a:br>
            <a:endParaRPr lang="en-US" altLang="zh-CN" sz="4000" b="1">
              <a:solidFill>
                <a:srgbClr val="FF0000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pPr indent="457200"/>
            <a:r>
              <a:rPr lang="zh-CN" altLang="en-US" sz="3600" b="1">
                <a:cs typeface="宋体" panose="02010600030101010101" pitchFamily="2" charset="-122"/>
                <a:sym typeface="+mn-ea"/>
              </a:rPr>
              <a:t>思想上：</a:t>
            </a:r>
            <a:r>
              <a:rPr lang="en-US" altLang="zh-CN" sz="3600" b="1">
                <a:cs typeface="宋体" panose="02010600030101010101" pitchFamily="2" charset="-122"/>
                <a:sym typeface="+mn-ea"/>
              </a:rPr>
              <a:t>             </a:t>
            </a:r>
            <a:r>
              <a:rPr lang="zh-CN" altLang="en-US" sz="3600" b="1">
                <a:cs typeface="宋体" panose="02010600030101010101" pitchFamily="2" charset="-122"/>
                <a:sym typeface="+mn-ea"/>
              </a:rPr>
              <a:t>内容上：</a:t>
            </a:r>
            <a:endParaRPr lang="zh-CN" altLang="en-US" sz="3600" b="1">
              <a:cs typeface="宋体" panose="02010600030101010101" pitchFamily="2" charset="-122"/>
              <a:sym typeface="+mn-ea"/>
            </a:endParaRPr>
          </a:p>
          <a:p>
            <a:pPr indent="457200"/>
            <a:r>
              <a:rPr lang="en-US" altLang="zh-CN" sz="3600" b="1"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3600" b="1">
                <a:cs typeface="宋体" panose="02010600030101010101" pitchFamily="2" charset="-122"/>
                <a:sym typeface="+mn-ea"/>
              </a:rPr>
              <a:t>、</a:t>
            </a:r>
            <a:r>
              <a:rPr lang="zh-CN" sz="3600" b="1">
                <a:cs typeface="宋体" panose="02010600030101010101" pitchFamily="2" charset="-122"/>
                <a:sym typeface="+mn-ea"/>
              </a:rPr>
              <a:t>辩证思维；</a:t>
            </a:r>
            <a:r>
              <a:rPr lang="en-US" altLang="zh-CN" sz="3600" b="1">
                <a:cs typeface="宋体" panose="02010600030101010101" pitchFamily="2" charset="-122"/>
                <a:sym typeface="+mn-ea"/>
              </a:rPr>
              <a:t>        1</a:t>
            </a:r>
            <a:r>
              <a:rPr lang="zh-CN" altLang="en-US" sz="3600" b="1">
                <a:sym typeface="+mn-ea"/>
              </a:rPr>
              <a:t>、审清题目；不可偏题；</a:t>
            </a:r>
            <a:endParaRPr lang="zh-CN" sz="3600" b="1">
              <a:cs typeface="宋体" panose="02010600030101010101" pitchFamily="2" charset="-122"/>
              <a:sym typeface="+mn-ea"/>
            </a:endParaRPr>
          </a:p>
          <a:p>
            <a:pPr indent="457200"/>
            <a:r>
              <a:rPr lang="en-US" altLang="zh-CN" sz="3600" b="1">
                <a:sym typeface="+mn-ea"/>
              </a:rPr>
              <a:t>2</a:t>
            </a:r>
            <a:r>
              <a:rPr lang="zh-CN" altLang="en-US" sz="3600" b="1">
                <a:sym typeface="+mn-ea"/>
              </a:rPr>
              <a:t>、政府思维；</a:t>
            </a:r>
            <a:r>
              <a:rPr lang="en-US" altLang="zh-CN" sz="3600" b="1">
                <a:sym typeface="+mn-ea"/>
              </a:rPr>
              <a:t>        2</a:t>
            </a:r>
            <a:r>
              <a:rPr lang="zh-CN" altLang="en-US" sz="3600" b="1">
                <a:sym typeface="+mn-ea"/>
              </a:rPr>
              <a:t>、内容全面；不失偏颇。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/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d41f4c8b3e9ff4bac3450735da8cc7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D1CED5">
                  <a:alpha val="100000"/>
                </a:srgbClr>
              </a:clrFrom>
              <a:clrTo>
                <a:srgbClr val="D1CED5">
                  <a:alpha val="100000"/>
                  <a:alpha val="0"/>
                </a:srgbClr>
              </a:clrTo>
            </a:clrChange>
          </a:blip>
          <a:srcRect l="6875" t="9609" r="6875" b="4879"/>
          <a:stretch>
            <a:fillRect/>
          </a:stretch>
        </p:blipFill>
        <p:spPr>
          <a:xfrm>
            <a:off x="6918325" y="689610"/>
            <a:ext cx="3926205" cy="5841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1340" y="1692910"/>
            <a:ext cx="6492875" cy="3471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吕晓阳：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成公教育面试培训负责人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·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海归背景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十二生肖讲师团-追风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‘政府思维</a:t>
            </a:r>
            <a:r>
              <a:rPr lang="en-US" altLang="zh-CN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机关文化答题法’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创始人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被誉为“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培训师的老师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逆袭王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矩形 1" descr="7b0a2020202022776f7264617274223a20227b5c2269645c223a32353030303733392c5c227469645c223a31333431357d220a7d0a"/>
          <p:cNvSpPr/>
          <p:nvPr/>
        </p:nvSpPr>
        <p:spPr>
          <a:xfrm>
            <a:off x="2382838" y="689610"/>
            <a:ext cx="2420620" cy="76835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bliqueBottomRight"/>
              <a:lightRig rig="flat" dir="t">
                <a:rot lat="0" lon="0" rev="0"/>
              </a:lightRig>
            </a:scene3d>
            <a:sp3d extrusionH="323850" prstMaterial="matte">
              <a:extrusionClr>
                <a:schemeClr val="accent3">
                  <a:lumMod val="75000"/>
                </a:schemeClr>
              </a:extrusionClr>
              <a:contourClr>
                <a:srgbClr val="2F3271"/>
              </a:contourClr>
            </a:sp3d>
          </a:bodyPr>
          <a:p>
            <a:pPr algn="ctr"/>
            <a:r>
              <a:rPr lang="zh-CN" altLang="en-US" sz="4400" b="1">
                <a:ln w="38100">
                  <a:solidFill>
                    <a:srgbClr val="A6D4B7"/>
                  </a:solidFill>
                </a:ln>
                <a:solidFill>
                  <a:srgbClr val="EEEE8C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个人简介</a:t>
            </a:r>
            <a:endParaRPr lang="zh-CN" altLang="en-US" sz="4400" b="1">
              <a:ln w="38100">
                <a:solidFill>
                  <a:srgbClr val="A6D4B7"/>
                </a:solidFill>
              </a:ln>
              <a:solidFill>
                <a:srgbClr val="EEEE8C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 descr="底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36315" y="1844675"/>
            <a:ext cx="6791960" cy="174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90000"/>
              </a:lnSpc>
              <a:spcAft>
                <a:spcPts val="600"/>
              </a:spcAft>
            </a:pPr>
            <a:r>
              <a:rPr 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综合分析能力</a:t>
            </a:r>
            <a:endParaRPr lang="zh-CN"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5" y="2371090"/>
            <a:ext cx="1190625" cy="11563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36315" y="1844675"/>
            <a:ext cx="6791960" cy="2654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90000"/>
              </a:lnSpc>
              <a:spcAft>
                <a:spcPts val="600"/>
              </a:spcAft>
            </a:pPr>
            <a:r>
              <a:rPr lang="zh-CN" altLang="en-US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社会现象</a:t>
            </a:r>
            <a:r>
              <a:rPr lang="en-US" alt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·</a:t>
            </a:r>
            <a:r>
              <a:rPr lang="zh-CN" altLang="en-US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辩证类</a:t>
            </a: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lang="zh-CN"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5" y="2371090"/>
            <a:ext cx="1190625" cy="11563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11393170" cy="583565"/>
          </a:xfrm>
        </p:spPr>
        <p:txBody>
          <a:bodyPr wrap="square"/>
          <a:p>
            <a:r>
              <a: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2022年</a:t>
            </a:r>
            <a:r>
              <a:rPr 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阿拉善盟</a:t>
            </a:r>
            <a:r>
              <a: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事业单位面试真题【202</a:t>
            </a:r>
            <a:r>
              <a:rPr 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日】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基本考情：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分钟2道题。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第二题：现在，互联网上有很多二手交易平台，对此，有人认为能够促进一些闲置物品的回收利用，将“破烂儿”变成了“香饽饽”。但也有人说会引发一些消费者纠纷、商品售后服务等问题。你怎么看？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11393170" cy="583565"/>
          </a:xfrm>
        </p:spPr>
        <p:txBody>
          <a:bodyPr wrap="square"/>
          <a:p>
            <a:r>
              <a:rPr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2021年下半年呼和浩特本级面试真题【2022年6月20日】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基本考情：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分钟2道题。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第二题：现在有很多年轻人干主业的同时喜欢干副业，比如当翻译、网约车司机、外卖员等，但是很多人主业没做好，把副业干成了“负业”。对此现象谈谈你的看法。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90855" y="430530"/>
            <a:ext cx="8157210" cy="583565"/>
          </a:xfrm>
        </p:spPr>
        <p:txBody>
          <a:bodyPr/>
          <a:p>
            <a:r>
              <a:rPr 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辩证类问题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例题一：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现在有代驾、代跑腿，还有代扫墓、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代相亲和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代吃代喝。你怎么看？</a:t>
            </a:r>
            <a:endParaRPr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【成公独家】 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各位考官好！</a:t>
            </a:r>
            <a:r>
              <a:rPr lang="zh-CN" sz="2400" b="1">
                <a:sym typeface="+mn-ea"/>
              </a:rPr>
              <a:t>现在我来谈一下我对</a:t>
            </a:r>
            <a:r>
              <a:rPr lang="en-US" altLang="zh-CN" sz="2400" b="1">
                <a:sym typeface="+mn-ea"/>
              </a:rPr>
              <a:t>“</a:t>
            </a:r>
            <a:r>
              <a:rPr lang="zh-CN" altLang="en-US" sz="2400" b="1">
                <a:sym typeface="+mn-ea"/>
              </a:rPr>
              <a:t>代经济</a:t>
            </a:r>
            <a:r>
              <a:rPr lang="en-US" altLang="zh-CN" sz="2400" b="1">
                <a:sym typeface="+mn-ea"/>
              </a:rPr>
              <a:t>”</a:t>
            </a:r>
            <a:r>
              <a:rPr lang="zh-CN" altLang="en-US" sz="2400" b="1">
                <a:sym typeface="+mn-ea"/>
              </a:rPr>
              <a:t>的看法。</a:t>
            </a:r>
            <a:endParaRPr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第一点，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（破题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表态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sz="2400" b="1">
                <a:sym typeface="+mn-ea"/>
              </a:rPr>
              <a:t>代经济</a:t>
            </a:r>
            <a:r>
              <a:rPr lang="zh-CN" sz="2400" b="1">
                <a:sym typeface="+mn-ea"/>
              </a:rPr>
              <a:t>是</a:t>
            </a:r>
            <a:r>
              <a:rPr sz="2400" b="1">
                <a:sym typeface="+mn-ea"/>
              </a:rPr>
              <a:t>一种新兴的经济</a:t>
            </a:r>
            <a:r>
              <a:rPr lang="zh-CN" sz="2400" b="1">
                <a:sym typeface="+mn-ea"/>
              </a:rPr>
              <a:t>形式</a:t>
            </a:r>
            <a:r>
              <a:rPr sz="2400" b="1">
                <a:sym typeface="+mn-ea"/>
              </a:rPr>
              <a:t>，是零工时代下灵活就业的新</a:t>
            </a:r>
            <a:r>
              <a:rPr lang="zh-CN" sz="2400" b="1">
                <a:sym typeface="+mn-ea"/>
              </a:rPr>
              <a:t>体现，具有重要的民生价值和作用</a:t>
            </a:r>
            <a:r>
              <a:rPr sz="2400" b="1">
                <a:sym typeface="+mn-ea"/>
              </a:rPr>
              <a:t>。因此，</a:t>
            </a:r>
            <a:r>
              <a:rPr lang="zh-CN" sz="2400" b="1">
                <a:sym typeface="+mn-ea"/>
              </a:rPr>
              <a:t>我们一定</a:t>
            </a:r>
            <a:r>
              <a:rPr sz="2400" b="1">
                <a:sym typeface="+mn-ea"/>
              </a:rPr>
              <a:t>要保障代经济</a:t>
            </a:r>
            <a:r>
              <a:rPr lang="zh-CN" sz="2400" b="1">
                <a:sym typeface="+mn-ea"/>
              </a:rPr>
              <a:t>的</a:t>
            </a:r>
            <a:r>
              <a:rPr sz="2400" b="1">
                <a:sym typeface="+mn-ea"/>
              </a:rPr>
              <a:t>向好发展。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091565"/>
            <a:ext cx="11392535" cy="4848225"/>
          </a:xfrm>
        </p:spPr>
        <p:txBody>
          <a:bodyPr/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第二点，（积极意义）</a:t>
            </a:r>
            <a:r>
              <a:rPr sz="2400" b="1">
                <a:sym typeface="+mn-ea"/>
              </a:rPr>
              <a:t>那为什么要保障其向</a:t>
            </a:r>
            <a:r>
              <a:rPr lang="zh-CN" sz="2400" b="1">
                <a:sym typeface="+mn-ea"/>
              </a:rPr>
              <a:t>好</a:t>
            </a:r>
            <a:r>
              <a:rPr sz="2400" b="1">
                <a:sym typeface="+mn-ea"/>
              </a:rPr>
              <a:t>发展呢？</a:t>
            </a:r>
            <a:endParaRPr sz="2400" b="1"/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olidFill>
                  <a:srgbClr val="FF0000"/>
                </a:solidFill>
                <a:sym typeface="+mn-ea"/>
              </a:rPr>
              <a:t>首先</a:t>
            </a:r>
            <a:r>
              <a:rPr sz="2400" b="1">
                <a:sym typeface="+mn-ea"/>
              </a:rPr>
              <a:t>，</a:t>
            </a:r>
            <a:r>
              <a:rPr lang="zh-CN" sz="2400" b="1">
                <a:sym typeface="+mn-ea"/>
              </a:rPr>
              <a:t>（</a:t>
            </a:r>
            <a:r>
              <a:rPr sz="2400" b="1">
                <a:sym typeface="+mn-ea"/>
              </a:rPr>
              <a:t>消费者</a:t>
            </a:r>
            <a:r>
              <a:rPr lang="zh-CN" sz="2400" b="1">
                <a:sym typeface="+mn-ea"/>
              </a:rPr>
              <a:t>）</a:t>
            </a:r>
            <a:r>
              <a:rPr sz="2400" b="1">
                <a:sym typeface="+mn-ea"/>
              </a:rPr>
              <a:t>代经济中</a:t>
            </a:r>
            <a:r>
              <a:rPr lang="zh-CN" sz="2400" b="1">
                <a:sym typeface="+mn-ea"/>
              </a:rPr>
              <a:t>的</a:t>
            </a:r>
            <a:r>
              <a:rPr sz="2400" b="1">
                <a:sym typeface="+mn-ea"/>
              </a:rPr>
              <a:t>代驾</a:t>
            </a:r>
            <a:r>
              <a:rPr lang="zh-CN" sz="2400" b="1">
                <a:sym typeface="+mn-ea"/>
              </a:rPr>
              <a:t>、</a:t>
            </a:r>
            <a:r>
              <a:rPr sz="2400" b="1">
                <a:sym typeface="+mn-ea"/>
              </a:rPr>
              <a:t>代购</a:t>
            </a:r>
            <a:r>
              <a:rPr lang="zh-CN" sz="2400" b="1">
                <a:sym typeface="+mn-ea"/>
              </a:rPr>
              <a:t>、</a:t>
            </a:r>
            <a:r>
              <a:rPr sz="2400" b="1">
                <a:sym typeface="+mn-ea"/>
              </a:rPr>
              <a:t>代跑腿，能够极大的便利人们的生活，提高消费体验，节省更多时间；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olidFill>
                  <a:srgbClr val="FF0000"/>
                </a:solidFill>
                <a:sym typeface="+mn-ea"/>
              </a:rPr>
              <a:t>其次</a:t>
            </a:r>
            <a:r>
              <a:rPr sz="2400" b="1">
                <a:sym typeface="+mn-ea"/>
              </a:rPr>
              <a:t>，</a:t>
            </a:r>
            <a:r>
              <a:rPr lang="zh-CN" sz="2400" b="1">
                <a:sym typeface="+mn-ea"/>
              </a:rPr>
              <a:t>（</a:t>
            </a:r>
            <a:r>
              <a:rPr sz="2400" b="1">
                <a:sym typeface="+mn-ea"/>
              </a:rPr>
              <a:t>从业者</a:t>
            </a:r>
            <a:r>
              <a:rPr lang="zh-CN" sz="2400" b="1">
                <a:sym typeface="+mn-ea"/>
              </a:rPr>
              <a:t>）一方面，</a:t>
            </a:r>
            <a:r>
              <a:rPr sz="2400" b="1">
                <a:sym typeface="+mn-ea"/>
              </a:rPr>
              <a:t>缓解就业压力</a:t>
            </a:r>
            <a:r>
              <a:rPr lang="zh-CN" sz="2400" b="1">
                <a:sym typeface="+mn-ea"/>
              </a:rPr>
              <a:t>。</a:t>
            </a:r>
            <a:r>
              <a:rPr sz="2400" b="1">
                <a:sym typeface="+mn-ea"/>
              </a:rPr>
              <a:t>代经济</a:t>
            </a:r>
            <a:r>
              <a:rPr lang="zh-CN" sz="2400" b="1">
                <a:sym typeface="+mn-ea"/>
              </a:rPr>
              <a:t>的</a:t>
            </a:r>
            <a:r>
              <a:rPr sz="2400" b="1">
                <a:sym typeface="+mn-ea"/>
              </a:rPr>
              <a:t>从业门槛低，可以</a:t>
            </a:r>
            <a:r>
              <a:rPr lang="zh-CN" sz="2400" b="1">
                <a:sym typeface="+mn-ea"/>
              </a:rPr>
              <a:t>便于诸如</a:t>
            </a:r>
            <a:r>
              <a:rPr sz="2400" b="1">
                <a:sym typeface="+mn-ea"/>
              </a:rPr>
              <a:t>低学历</a:t>
            </a:r>
            <a:r>
              <a:rPr lang="zh-CN" sz="2400" b="1">
                <a:sym typeface="+mn-ea"/>
              </a:rPr>
              <a:t>劳动者</a:t>
            </a:r>
            <a:r>
              <a:rPr sz="2400" b="1">
                <a:sym typeface="+mn-ea"/>
              </a:rPr>
              <a:t>等就业困难人群</a:t>
            </a:r>
            <a:r>
              <a:rPr lang="zh-CN" sz="2400" b="1">
                <a:sym typeface="+mn-ea"/>
              </a:rPr>
              <a:t>在</a:t>
            </a:r>
            <a:r>
              <a:rPr sz="2400" b="1">
                <a:sym typeface="+mn-ea"/>
              </a:rPr>
              <a:t>严峻的就业形势下获得一份工作</a:t>
            </a:r>
            <a:r>
              <a:rPr lang="zh-CN" sz="2400" b="1">
                <a:sym typeface="+mn-ea"/>
              </a:rPr>
              <a:t>；另一方面，增加综合收入。代经济</a:t>
            </a:r>
            <a:r>
              <a:rPr sz="2400" b="1">
                <a:sym typeface="+mn-ea"/>
              </a:rPr>
              <a:t>也让一些人群可以</a:t>
            </a:r>
            <a:r>
              <a:rPr lang="zh-CN" sz="2400" b="1">
                <a:sym typeface="+mn-ea"/>
              </a:rPr>
              <a:t>利用</a:t>
            </a:r>
            <a:r>
              <a:rPr sz="2400" b="1">
                <a:sym typeface="+mn-ea"/>
              </a:rPr>
              <a:t>碎片化</a:t>
            </a:r>
            <a:r>
              <a:rPr lang="zh-CN" sz="2400" b="1">
                <a:sym typeface="+mn-ea"/>
              </a:rPr>
              <a:t>的</a:t>
            </a:r>
            <a:r>
              <a:rPr sz="2400" b="1">
                <a:sym typeface="+mn-ea"/>
              </a:rPr>
              <a:t>时间增加收入；</a:t>
            </a:r>
            <a:endParaRPr sz="2400" b="1">
              <a:sym typeface="+mn-ea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olidFill>
                  <a:srgbClr val="FF0000"/>
                </a:solidFill>
                <a:sym typeface="+mn-ea"/>
              </a:rPr>
              <a:t>最后</a:t>
            </a:r>
            <a:r>
              <a:rPr sz="2400" b="1">
                <a:sym typeface="+mn-ea"/>
              </a:rPr>
              <a:t>，</a:t>
            </a:r>
            <a:r>
              <a:rPr lang="zh-CN" sz="2400" b="1">
                <a:sym typeface="+mn-ea"/>
              </a:rPr>
              <a:t>（</a:t>
            </a:r>
            <a:r>
              <a:rPr sz="2400" b="1">
                <a:sym typeface="+mn-ea"/>
              </a:rPr>
              <a:t>全社会</a:t>
            </a:r>
            <a:r>
              <a:rPr lang="zh-CN" sz="2400" b="1">
                <a:sym typeface="+mn-ea"/>
              </a:rPr>
              <a:t>）促进社会发展。</a:t>
            </a:r>
            <a:r>
              <a:rPr sz="2400" b="1">
                <a:sym typeface="+mn-ea"/>
              </a:rPr>
              <a:t>代经济这</a:t>
            </a:r>
            <a:r>
              <a:rPr lang="zh-CN" sz="2400" b="1">
                <a:sym typeface="+mn-ea"/>
              </a:rPr>
              <a:t>种</a:t>
            </a:r>
            <a:r>
              <a:rPr sz="2400" b="1">
                <a:sym typeface="+mn-ea"/>
              </a:rPr>
              <a:t>新兴</a:t>
            </a:r>
            <a:r>
              <a:rPr lang="zh-CN" sz="2400" b="1">
                <a:sym typeface="+mn-ea"/>
              </a:rPr>
              <a:t>的</a:t>
            </a:r>
            <a:r>
              <a:rPr sz="2400" b="1">
                <a:sym typeface="+mn-ea"/>
              </a:rPr>
              <a:t>经济形式，能够起到刺激消费，拉动内需，助力经济发展</a:t>
            </a:r>
            <a:r>
              <a:rPr lang="zh-CN" sz="2400" b="1">
                <a:sym typeface="+mn-ea"/>
              </a:rPr>
              <a:t>的作用，同时</a:t>
            </a:r>
            <a:r>
              <a:rPr sz="2400" b="1">
                <a:sym typeface="+mn-ea"/>
              </a:rPr>
              <a:t>也能带动如美团，饿了么这类平台</a:t>
            </a:r>
            <a:r>
              <a:rPr lang="zh-CN" sz="2400" b="1">
                <a:sym typeface="+mn-ea"/>
              </a:rPr>
              <a:t>企业</a:t>
            </a:r>
            <a:r>
              <a:rPr sz="2400" b="1">
                <a:sym typeface="+mn-ea"/>
              </a:rPr>
              <a:t>发展。 </a:t>
            </a:r>
            <a:endParaRPr sz="2400" b="1"/>
          </a:p>
          <a:p>
            <a:pPr indent="609600" algn="l">
              <a:lnSpc>
                <a:spcPct val="15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2000,&quot;width&quot;:19200}"/>
</p:tagLst>
</file>

<file path=ppt/tags/tag4.xml><?xml version="1.0" encoding="utf-8"?>
<p:tagLst xmlns:p="http://schemas.openxmlformats.org/presentationml/2006/main">
  <p:tag name="KSO_WM_SPECIAL_SOURCE" val="bdnull"/>
</p:tagLst>
</file>

<file path=ppt/tags/tag5.xml><?xml version="1.0" encoding="utf-8"?>
<p:tagLst xmlns:p="http://schemas.openxmlformats.org/presentationml/2006/main">
  <p:tag name="COMMONDATA" val="eyJoZGlkIjoiNTYwYjdiZTA0YzY0YjYxN2RjM2RjZGFlMWQwNjQ1NGUifQ=="/>
  <p:tag name="KSO_WPP_MARK_KEY" val="a116edd8-0cda-4703-9825-30e2c43d4e9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3925</Words>
  <Application>WPS 演示</Application>
  <PresentationFormat>宽屏</PresentationFormat>
  <Paragraphs>130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黑体</vt:lpstr>
      <vt:lpstr>楷体</vt:lpstr>
      <vt:lpstr>仿宋</vt:lpstr>
      <vt:lpstr>微软雅黑</vt:lpstr>
      <vt:lpstr>Arial Unicode MS</vt:lpstr>
      <vt:lpstr>Calibri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2022年阿拉善盟事业单位面试真题【2022年5月30日】</vt:lpstr>
      <vt:lpstr>2021年下半年呼和浩特本级面试真题【2022年6月20日】</vt:lpstr>
      <vt:lpstr>辩证类问题</vt:lpstr>
      <vt:lpstr>PowerPoint 演示文稿</vt:lpstr>
      <vt:lpstr>PowerPoint 演示文稿</vt:lpstr>
      <vt:lpstr>PowerPoint 演示文稿</vt:lpstr>
      <vt:lpstr>PowerPoint 演示文稿</vt:lpstr>
      <vt:lpstr>辩证类问题</vt:lpstr>
      <vt:lpstr>辩证类问题</vt:lpstr>
      <vt:lpstr>PowerPoint 演示文稿</vt:lpstr>
      <vt:lpstr>PowerPoint 演示文稿</vt:lpstr>
      <vt:lpstr>PowerPoint 演示文稿</vt:lpstr>
      <vt:lpstr>辩证类问题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考生必须做到：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老师</cp:lastModifiedBy>
  <cp:revision>233</cp:revision>
  <dcterms:created xsi:type="dcterms:W3CDTF">2022-11-19T08:09:00Z</dcterms:created>
  <dcterms:modified xsi:type="dcterms:W3CDTF">2023-05-18T07:30:01Z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55A042C970AF4AFC8FAB550493621A1B</vt:lpwstr>
  </property>
  <property fmtid="{D5CDD505-2E9C-101B-9397-08002B2CF9AE}" pid="3" name="KSOProductBuildVer">
    <vt:lpwstr>2052-11.1.0.14036</vt:lpwstr>
  </property>
</Properties>
</file>