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4" r:id="rId4"/>
  </p:sldMasterIdLst>
  <p:notesMasterIdLst>
    <p:notesMasterId r:id="rId20"/>
  </p:notesMasterIdLst>
  <p:sldIdLst>
    <p:sldId id="338" r:id="rId5"/>
    <p:sldId id="337" r:id="rId6"/>
    <p:sldId id="296" r:id="rId7"/>
    <p:sldId id="339" r:id="rId8"/>
    <p:sldId id="440" r:id="rId9"/>
    <p:sldId id="381" r:id="rId10"/>
    <p:sldId id="279" r:id="rId11"/>
    <p:sldId id="402" r:id="rId12"/>
    <p:sldId id="442" r:id="rId13"/>
    <p:sldId id="382" r:id="rId14"/>
    <p:sldId id="443" r:id="rId15"/>
    <p:sldId id="444" r:id="rId16"/>
    <p:sldId id="445" r:id="rId17"/>
    <p:sldId id="488" r:id="rId18"/>
    <p:sldId id="489" r:id="rId19"/>
    <p:sldId id="447" r:id="rId21"/>
    <p:sldId id="446" r:id="rId22"/>
    <p:sldId id="490" r:id="rId23"/>
    <p:sldId id="491" r:id="rId24"/>
    <p:sldId id="448" r:id="rId25"/>
    <p:sldId id="333" r:id="rId26"/>
    <p:sldId id="264" r:id="rId27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  <p:cmAuthor id="7" name="CGJY" initials="C" lastIdx="20" clrIdx="6"/>
  <p:cmAuthor id="8" name="jyj" initials="j" lastIdx="2" clrIdx="7"/>
  <p:cmAuthor id="0" name="Acer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itchFamily="2" charset="-122"/>
                <a:ea typeface="宋体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9" Type="http://schemas.openxmlformats.org/officeDocument/2006/relationships/theme" Target="../theme/theme2.xml"/><Relationship Id="rId18" Type="http://schemas.openxmlformats.org/officeDocument/2006/relationships/image" Target="../media/image3.jpeg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9" Type="http://schemas.openxmlformats.org/officeDocument/2006/relationships/theme" Target="../theme/theme3.xml"/><Relationship Id="rId18" Type="http://schemas.openxmlformats.org/officeDocument/2006/relationships/image" Target="../media/image2.jpeg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722870" y="4735830"/>
            <a:ext cx="3565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主讲人：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阿福</a:t>
            </a:r>
            <a:endParaRPr lang="zh-CN" altLang="en-US" sz="36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1580" y="2235835"/>
            <a:ext cx="7170420" cy="2234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5000" b="1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面试提前学课程</a:t>
            </a:r>
            <a:endParaRPr lang="zh-CN" altLang="en-US" sz="5000" b="1">
              <a:solidFill>
                <a:srgbClr val="A6D4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2"/>
          <p:cNvSpPr>
            <a:spLocks noGrp="1"/>
          </p:cNvSpPr>
          <p:nvPr/>
        </p:nvSpPr>
        <p:spPr>
          <a:xfrm>
            <a:off x="1029335" y="673100"/>
            <a:ext cx="815721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r>
              <a:rPr lang="zh-CN" altLang="en-US"/>
              <a:t>面试</a:t>
            </a:r>
            <a:r>
              <a:rPr lang="en-US" altLang="zh-CN"/>
              <a:t>=</a:t>
            </a:r>
            <a:r>
              <a:rPr lang="zh-CN" altLang="en-US"/>
              <a:t>形式</a:t>
            </a:r>
            <a:r>
              <a:rPr lang="en-US" altLang="zh-CN"/>
              <a:t>+</a:t>
            </a:r>
            <a:r>
              <a:rPr lang="zh-CN" altLang="en-US"/>
              <a:t>内容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37820" y="1400175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latin typeface="宋体" pitchFamily="2" charset="-122"/>
                <a:ea typeface="宋体" pitchFamily="2" charset="-122"/>
              </a:rPr>
              <a:t>形式上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状态自信、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有气势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声音洪亮、有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顿挫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眼神坚定、有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交流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ym typeface="+mn-ea"/>
              </a:rPr>
              <a:t>内容上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sym typeface="+mn-ea"/>
              </a:rPr>
              <a:t>·</a:t>
            </a:r>
            <a:r>
              <a:rPr lang="zh-CN" altLang="en-US" sz="2400" b="1">
                <a:sym typeface="+mn-ea"/>
              </a:rPr>
              <a:t>条理清晰、有逻辑</a:t>
            </a:r>
            <a:endParaRPr lang="zh-CN" altLang="en-US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sym typeface="+mn-ea"/>
              </a:rPr>
              <a:t>·</a:t>
            </a:r>
            <a:r>
              <a:rPr lang="zh-CN" altLang="en-US" sz="2400" b="1">
                <a:sym typeface="+mn-ea"/>
              </a:rPr>
              <a:t>详略得当、有重点</a:t>
            </a:r>
            <a:endParaRPr lang="zh-CN" altLang="en-US" sz="2400" b="1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sym typeface="+mn-ea"/>
              </a:rPr>
              <a:t>·</a:t>
            </a:r>
            <a:r>
              <a:rPr lang="zh-CN" altLang="en-US" sz="2400" b="1">
                <a:sym typeface="+mn-ea"/>
              </a:rPr>
              <a:t>内容扣题、有亮点</a:t>
            </a:r>
            <a:endParaRPr lang="en-US" altLang="zh-CN" sz="2400" b="1" u="sng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253365" y="3587750"/>
            <a:ext cx="2543175" cy="3051175"/>
          </a:xfrm>
          <a:prstGeom prst="rect">
            <a:avLst/>
          </a:prstGeom>
        </p:spPr>
      </p:pic>
      <p:sp>
        <p:nvSpPr>
          <p:cNvPr id="5" name="标题 4"/>
          <p:cNvSpPr/>
          <p:nvPr>
            <p:ph type="title"/>
          </p:nvPr>
        </p:nvSpPr>
        <p:spPr>
          <a:xfrm>
            <a:off x="2017395" y="2512060"/>
            <a:ext cx="8157210" cy="645160"/>
          </a:xfrm>
        </p:spPr>
        <p:txBody>
          <a:bodyPr/>
          <a:p>
            <a:pPr algn="ctr"/>
            <a:r>
              <a:rPr lang="zh-CN" altLang="en-US" sz="3600"/>
              <a:t>问题二：事业单位面试如何</a:t>
            </a:r>
            <a:r>
              <a:rPr lang="zh-CN" altLang="en-US" sz="3600"/>
              <a:t>备考？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2"/>
          <p:cNvSpPr>
            <a:spLocks noGrp="1"/>
          </p:cNvSpPr>
          <p:nvPr/>
        </p:nvSpPr>
        <p:spPr>
          <a:xfrm>
            <a:off x="1029335" y="673100"/>
            <a:ext cx="815721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r>
              <a:rPr lang="zh-CN" altLang="en-US"/>
              <a:t>面试的三个阶段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37820" y="1400175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敢说——上岸的第一步</a:t>
            </a:r>
            <a:endParaRPr lang="zh-CN" sz="24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正确地认识面试——和考官分享自己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看法的过程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敢于分享自己的看法——会说的多说，不会说的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少说。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不怕说错的试错心态——在反复练习中不断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成长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 b="1" u="sng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2"/>
          <p:cNvSpPr>
            <a:spLocks noGrp="1"/>
          </p:cNvSpPr>
          <p:nvPr/>
        </p:nvSpPr>
        <p:spPr>
          <a:xfrm>
            <a:off x="1029335" y="673100"/>
            <a:ext cx="815721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r>
              <a:rPr lang="zh-CN" altLang="en-US"/>
              <a:t>面试的三个阶段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37820" y="1400175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能说——</a:t>
            </a:r>
            <a:r>
              <a:rPr lang="zh-CN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丰富的知识储备</a:t>
            </a:r>
            <a:endParaRPr lang="zh-CN" sz="24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对社会、时政热点有了解——拓展自己的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视野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答题有一定的逻辑结构——在合理的范围内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发散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答题要言之有物——理证清晰例证充分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 b="1" u="sng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WechatIMG17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7880" y="586740"/>
            <a:ext cx="3197860" cy="5685155"/>
          </a:xfrm>
          <a:prstGeom prst="rect">
            <a:avLst/>
          </a:prstGeom>
        </p:spPr>
      </p:pic>
      <p:pic>
        <p:nvPicPr>
          <p:cNvPr id="7" name="图片 6" descr="WechatIMG17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70" y="586105"/>
            <a:ext cx="3197860" cy="5685155"/>
          </a:xfrm>
          <a:prstGeom prst="rect">
            <a:avLst/>
          </a:prstGeom>
        </p:spPr>
      </p:pic>
      <p:pic>
        <p:nvPicPr>
          <p:cNvPr id="8" name="图片 7" descr="WechatIMG17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460" y="586105"/>
            <a:ext cx="3197860" cy="5685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88010" y="598170"/>
            <a:ext cx="11015980" cy="5832475"/>
          </a:xfrm>
        </p:spPr>
        <p:txBody>
          <a:bodyPr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感动中国2022年度人物中，有一群特殊的群体，他们是平均年龄77岁的退休教师，仍坚持利用短视频、网络直播等形式传播知识，这群老人被称为“银发知播”，对此你怎么看？</a:t>
            </a: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   </a:t>
            </a: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        </a:t>
            </a:r>
            <a:r>
              <a:rPr lang="zh-CN" altLang="en-US" sz="2000" b="1" u="sng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老人角度：</a:t>
            </a: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老人们积极跨越数字鸿沟，为其他老年群体起到了表率作用。</a:t>
            </a: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·老人们老有所为、发挥余热，对事业的热爱、人生的自信感染着整个社会。（社会养老新思路）</a:t>
            </a: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1" u="sng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教育角度：</a:t>
            </a:r>
            <a:endParaRPr lang="zh-CN" altLang="en-US" sz="2000" b="1" u="sng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·“互联网+知识”的模式打破了知识传播的壁垒，在一定程度上均衡了教育资源，降低了获得知识的门槛。（科技发展的意义）</a:t>
            </a: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·“直播+云讲解”的形式在全社会营造了崇尚知识、热爱学习的氛围。</a:t>
            </a: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1" u="sng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互联网角度：</a:t>
            </a:r>
            <a:endParaRPr lang="zh-CN" altLang="en-US" sz="2000" b="1" u="sng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·背景：2023年政府工作报告中指出要加强和创新互联网内容建设</a:t>
            </a:r>
            <a:endParaRPr lang="en-US" altLang="zh-CN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lnSpc>
                <a:spcPct val="10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en-US" altLang="zh-CN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银发知播丰富了互联网内容，为净化网络风气贡献能量。</a:t>
            </a: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0870" y="1038225"/>
            <a:ext cx="11015980" cy="4848225"/>
          </a:xfrm>
        </p:spPr>
        <p:txBody>
          <a:bodyPr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习近平总书记说：“功崇惟志，业广惟勤”。对此，你怎么看？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zh-CN" altLang="en-US" sz="24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从范仲淹的“先天下之忧而忧，后天下之乐而乐”到张载的“为天地立心，为生民立命，为往圣继绝学，为万世开太平”，从苏轼的“古之成大事者，不惟有超世之才，亦必有坚韧不拔之志”到清朝袁枚的“苔花如米小，也学牡丹开”，从毛主席的“孩儿立志出乡关，学不成名誓不还”到周恩来的“为中华之崛起而读书”，再到黄旭华老人的“甘当隐姓埋名人你，誓干惊天动地事”。这么多有伟大成就的人都说明，伟大的成功和事业，需要有远大的志向。</a:t>
            </a: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508000" algn="l"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中国古代 有很多勤奋的佳话流传至今，比如闻鸡起舞，凿壁偷光，头悬梁锥刺股。唐代韩愈曾说：“业精于勤荒于嬉，行成于思毁于随”，爱迪生也曾说：“天才是百分之一的灵感 和百分之九十九的汗水”，这一切都证明，事业有成，勤奋为要。 </a:t>
            </a: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2"/>
          <p:cNvSpPr>
            <a:spLocks noGrp="1"/>
          </p:cNvSpPr>
          <p:nvPr/>
        </p:nvSpPr>
        <p:spPr>
          <a:xfrm>
            <a:off x="1029335" y="673100"/>
            <a:ext cx="815721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r>
              <a:rPr lang="zh-CN" altLang="en-US"/>
              <a:t>面试的三个阶段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337820" y="1400175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会说——</a:t>
            </a:r>
            <a:r>
              <a:rPr lang="zh-CN" sz="2400" b="1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融会贯通、游刃有余</a:t>
            </a:r>
            <a:endParaRPr lang="zh-CN" sz="24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题目思考够全面——既有广度也有深度</a:t>
            </a:r>
            <a:endParaRPr lang="en-US" alt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答题内容详略得当——从做加法到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做减法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形成自己的答题风格——有特色有亮点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 b="1" u="sng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73075" y="744855"/>
            <a:ext cx="11245215" cy="4848225"/>
          </a:xfrm>
        </p:spPr>
        <p:txBody>
          <a:bodyPr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最近一段时间，全国多地的文旅局局长们，纷纷扮相出镜，成为“网红局长”，可谓“火出了圈”。对于文旅局局长“出圈”，你怎么看？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历史典故到诗词歌赋，从加减乘除到脑筋急转弯……两位穿越而来的唐朝名仕，扮演房玄龄、杜如晦，这项节目名为“盛唐密盒”。伴随着“盛唐密盒”的爆火，大唐不夜城成功打造出新IP，西安引起更多人的打卡兴趣。对此，请谈谈你的看法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 u="sng">
                <a:solidFill>
                  <a:srgbClr val="FF0000"/>
                </a:solidFill>
                <a:sym typeface="+mn-ea"/>
              </a:rPr>
              <a:t>亮点思维：</a:t>
            </a:r>
            <a:endParaRPr lang="zh-CN" altLang="en-US" sz="2000" b="1" u="sng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sym typeface="+mn-ea"/>
              </a:rPr>
              <a:t>1.局长可以出圈也可以不出圈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，为民办实事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是关键，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sym typeface="+mn-ea"/>
              </a:rPr>
              <a:t>2.与其卷局长不如卷文化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，联系“盛唐秘盒”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的爆火。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zh-CN" altLang="en-US" sz="2000" b="1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253365" y="3587750"/>
            <a:ext cx="2543175" cy="3051175"/>
          </a:xfrm>
          <a:prstGeom prst="rect">
            <a:avLst/>
          </a:prstGeom>
        </p:spPr>
      </p:pic>
      <p:sp>
        <p:nvSpPr>
          <p:cNvPr id="5" name="标题 4"/>
          <p:cNvSpPr/>
          <p:nvPr>
            <p:ph type="title"/>
          </p:nvPr>
        </p:nvSpPr>
        <p:spPr>
          <a:xfrm>
            <a:off x="2017395" y="2512060"/>
            <a:ext cx="8157210" cy="645160"/>
          </a:xfrm>
        </p:spPr>
        <p:txBody>
          <a:bodyPr/>
          <a:p>
            <a:pPr algn="ctr"/>
            <a:r>
              <a:rPr lang="zh-CN" altLang="en-US" sz="3600"/>
              <a:t>问题三：成公的面试课堂</a:t>
            </a:r>
            <a:r>
              <a:rPr lang="zh-CN" altLang="en-US" sz="3600"/>
              <a:t>为何与众不同？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  <a:endParaRPr lang="zh-CN" altLang="en-US" sz="6000" b="1" dirty="0">
              <a:solidFill>
                <a:srgbClr val="A6D4B7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  <a:endParaRPr lang="zh-CN" altLang="en-US" dirty="0">
              <a:solidFill>
                <a:srgbClr val="92A3B8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101340" y="1049655"/>
            <a:ext cx="7915910" cy="398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高频</a:t>
            </a:r>
            <a:r>
              <a:rPr lang="zh-CN" altLang="en-US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练习，形式出彩。</a:t>
            </a:r>
            <a:endParaRPr lang="en-US" alt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直击考点，精准覆盖。</a:t>
            </a:r>
            <a:endParaRPr lang="zh-CN" altLang="en-US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 fontAlgn="auto">
              <a:lnSpc>
                <a:spcPct val="150000"/>
              </a:lnSpc>
              <a:spcAft>
                <a:spcPts val="600"/>
              </a:spcAft>
            </a:pPr>
            <a:r>
              <a:rPr lang="en-US" alt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打造亮点，巧用</a:t>
            </a: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一字绝。</a:t>
            </a: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7" name="图片 6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253365" y="3587750"/>
            <a:ext cx="2543175" cy="305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445635" y="928370"/>
            <a:ext cx="2851785" cy="768350"/>
          </a:xfrm>
        </p:spPr>
        <p:txBody>
          <a:bodyPr wrap="square"/>
          <a:p>
            <a:r>
              <a:rPr lang="zh-CN" sz="44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成公寄语</a:t>
            </a:r>
            <a:endParaRPr lang="zh-CN" sz="440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861560" y="2038985"/>
            <a:ext cx="6797675" cy="3752215"/>
          </a:xfrm>
        </p:spPr>
        <p:txBody>
          <a:bodyPr/>
          <a:p>
            <a:pPr indent="7112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“行是知之始，知是行之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成。”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  <a:p>
            <a:pPr indent="711200" algn="l">
              <a:lnSpc>
                <a:spcPct val="18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没有比人更高的山，没有比脚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更长的路。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0000">
            <a:off x="1720215" y="3940175"/>
            <a:ext cx="3051175" cy="305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38283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p>
            <a:pPr algn="ctr"/>
            <a:r>
              <a:rPr lang="zh-CN" altLang="en-US" sz="4400" b="1">
                <a:ln w="38100">
                  <a:solidFill>
                    <a:srgbClr val="A6D4B7"/>
                  </a:solidFill>
                </a:ln>
                <a:solidFill>
                  <a:srgbClr val="EEEE8C"/>
                </a:solidFill>
                <a:effectLst/>
                <a:latin typeface="汉仪铸字超然体W" panose="00020600040101010101" charset="-122"/>
                <a:ea typeface="汉仪铸字超然体W" panose="00020600040101010101" charset="-122"/>
              </a:rPr>
              <a:t>个人简介</a:t>
            </a:r>
            <a:endParaRPr lang="zh-CN" altLang="en-US" sz="4400" b="1">
              <a:ln w="38100">
                <a:solidFill>
                  <a:srgbClr val="A6D4B7"/>
                </a:solidFill>
              </a:ln>
              <a:solidFill>
                <a:srgbClr val="EEEE8C"/>
              </a:solidFill>
              <a:effectLst/>
              <a:latin typeface="汉仪铸字超然体W" panose="00020600040101010101" charset="-122"/>
              <a:ea typeface="汉仪铸字超然体W" panose="00020600040101010101" charset="-122"/>
            </a:endParaRPr>
          </a:p>
        </p:txBody>
      </p:sp>
      <p:pic>
        <p:nvPicPr>
          <p:cNvPr id="7" name="图片 6" descr="底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0"/>
            <a:ext cx="12192000" cy="127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6120" y="1920240"/>
            <a:ext cx="6729095" cy="2020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sz="2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成公教育面试研究院</a:t>
            </a:r>
            <a:r>
              <a:rPr lang="zh-CN" sz="2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明星</a:t>
            </a:r>
            <a:r>
              <a:rPr sz="22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讲师</a:t>
            </a:r>
            <a:endParaRPr sz="22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从事公考行业</a:t>
            </a:r>
            <a:r>
              <a:rPr lang="en-US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</a:t>
            </a: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年，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具备</a:t>
            </a: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深厚的理论功底和专业素养，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教学内容通俗易懂，深入浅出。曾参与</a:t>
            </a: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《面试的规则》《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银保监会英语面试</a:t>
            </a:r>
            <a:r>
              <a:rPr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》《成公一字绝》等</a:t>
            </a:r>
            <a:r>
              <a:rPr lang="zh-CN" sz="220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教材编写。</a:t>
            </a:r>
            <a:endParaRPr sz="220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" name="图片 3" descr="面试讲师-杨芾"/>
          <p:cNvPicPr>
            <a:picLocks noChangeAspect="1"/>
          </p:cNvPicPr>
          <p:nvPr/>
        </p:nvPicPr>
        <p:blipFill>
          <a:blip r:embed="rId3"/>
          <a:srcRect l="792" t="259" r="-792" b="47184"/>
          <a:stretch>
            <a:fillRect/>
          </a:stretch>
        </p:blipFill>
        <p:spPr>
          <a:xfrm>
            <a:off x="5173345" y="-458470"/>
            <a:ext cx="7669530" cy="6046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01975" y="1851025"/>
            <a:ext cx="7900035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sz="4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事业单位面试</a:t>
            </a:r>
            <a:r>
              <a:rPr lang="zh-CN" sz="4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备考指南</a:t>
            </a:r>
            <a:endParaRPr lang="zh-CN" sz="4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表情包分镜 - 副本_画板 1-10"/>
          <p:cNvPicPr>
            <a:picLocks noChangeAspect="1"/>
          </p:cNvPicPr>
          <p:nvPr/>
        </p:nvPicPr>
        <p:blipFill>
          <a:blip r:embed="rId1"/>
          <a:srcRect l="16649"/>
          <a:stretch>
            <a:fillRect/>
          </a:stretch>
        </p:blipFill>
        <p:spPr>
          <a:xfrm>
            <a:off x="253365" y="3587750"/>
            <a:ext cx="2543175" cy="3051175"/>
          </a:xfrm>
          <a:prstGeom prst="rect">
            <a:avLst/>
          </a:prstGeom>
        </p:spPr>
      </p:pic>
      <p:sp>
        <p:nvSpPr>
          <p:cNvPr id="5" name="标题 4"/>
          <p:cNvSpPr/>
          <p:nvPr>
            <p:ph type="title"/>
          </p:nvPr>
        </p:nvSpPr>
        <p:spPr>
          <a:xfrm>
            <a:off x="2017395" y="2512060"/>
            <a:ext cx="8157210" cy="645160"/>
          </a:xfrm>
        </p:spPr>
        <p:txBody>
          <a:bodyPr/>
          <a:p>
            <a:pPr algn="ctr"/>
            <a:r>
              <a:rPr lang="zh-CN" altLang="en-US" sz="3600"/>
              <a:t>问题一：事业单位面试考什么？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2738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基本考情</a:t>
            </a: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50290" y="816610"/>
            <a:ext cx="8157210" cy="521970"/>
          </a:xfrm>
        </p:spPr>
        <p:txBody>
          <a:bodyPr/>
          <a:p>
            <a:r>
              <a:rPr lang="zh-CN" altLang="en-US"/>
              <a:t>结构化</a:t>
            </a:r>
            <a:r>
              <a:rPr lang="zh-CN" altLang="en-US"/>
              <a:t>面试</a:t>
            </a:r>
            <a:endParaRPr lang="zh-CN" altLang="en-US"/>
          </a:p>
        </p:txBody>
      </p:sp>
      <p:pic>
        <p:nvPicPr>
          <p:cNvPr id="6" name="图片 5" descr="截屏2023-05-15 18.21.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" y="2329815"/>
            <a:ext cx="11167110" cy="1717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29335" y="673100"/>
            <a:ext cx="8157210" cy="521970"/>
          </a:xfrm>
        </p:spPr>
        <p:txBody>
          <a:bodyPr/>
          <a:p>
            <a:r>
              <a:rPr lang="zh-CN" altLang="en-US"/>
              <a:t>结构化面试题目</a:t>
            </a:r>
            <a:r>
              <a:rPr lang="zh-CN" altLang="en-US"/>
              <a:t>类型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37820" y="1400175"/>
            <a:ext cx="11392535" cy="4848225"/>
          </a:xfrm>
        </p:spPr>
        <p:txBody>
          <a:bodyPr/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 u="sng">
                <a:latin typeface="宋体" pitchFamily="2" charset="-122"/>
                <a:ea typeface="宋体" pitchFamily="2" charset="-122"/>
              </a:rPr>
              <a:t>综合分析（对……你怎么看？）</a:t>
            </a:r>
            <a:endParaRPr lang="zh-CN" sz="2400" b="1" u="sng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实题：社会现象、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政策理解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虚题：寓言哲理、</a:t>
            </a:r>
            <a:r>
              <a:rPr lang="zh-CN" sz="2400" b="1">
                <a:latin typeface="宋体" pitchFamily="2" charset="-122"/>
                <a:ea typeface="宋体" pitchFamily="2" charset="-122"/>
              </a:rPr>
              <a:t>态度观点</a:t>
            </a:r>
            <a:endParaRPr 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sz="2400" b="1" u="sng">
                <a:latin typeface="宋体" pitchFamily="2" charset="-122"/>
                <a:ea typeface="宋体" pitchFamily="2" charset="-122"/>
              </a:rPr>
              <a:t>小题型</a:t>
            </a:r>
            <a:r>
              <a:rPr lang="zh-CN" sz="2400" b="1" u="sng">
                <a:sym typeface="+mn-ea"/>
              </a:rPr>
              <a:t>（对……你怎么办？）</a:t>
            </a:r>
            <a:endParaRPr lang="zh-CN" sz="2400" b="1" u="sng">
              <a:sym typeface="+mn-ea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计划组织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人际交往意识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与技巧</a:t>
            </a:r>
            <a:endParaRPr lang="zh-CN" altLang="en-US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en-US" altLang="zh-CN" sz="2400" b="1">
                <a:latin typeface="宋体" pitchFamily="2" charset="-122"/>
                <a:ea typeface="宋体" pitchFamily="2" charset="-122"/>
              </a:rPr>
              <a:t>·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事务处理（</a:t>
            </a:r>
            <a:r>
              <a:rPr lang="zh-CN" altLang="en-US" sz="2400" b="1">
                <a:latin typeface="宋体" pitchFamily="2" charset="-122"/>
                <a:ea typeface="宋体" pitchFamily="2" charset="-122"/>
              </a:rPr>
              <a:t>应急应变）</a:t>
            </a:r>
            <a:endParaRPr lang="en-US" alt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 b="1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b="1" u="sng">
                <a:sym typeface="+mn-ea"/>
              </a:rPr>
              <a:t>其他题目：漫画题、演讲串词、自我认知与岗位匹配</a:t>
            </a:r>
            <a:endParaRPr lang="zh-CN" sz="2400" b="1" u="sng">
              <a:latin typeface="宋体" pitchFamily="2" charset="-122"/>
              <a:ea typeface="宋体" pitchFamily="2" charset="-122"/>
            </a:endParaRPr>
          </a:p>
          <a:p>
            <a:pPr indent="609600" algn="l"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endParaRPr lang="en-US" altLang="zh-CN" sz="2400" b="1" u="sng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183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面试</a:t>
            </a:r>
            <a:r>
              <a:rPr lang="zh-CN" sz="540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高分技巧</a:t>
            </a:r>
            <a:endParaRPr lang="zh-CN" sz="540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COMMONDATA" val="eyJoZGlkIjoiMDNhODE2MjAzZGZmMjAyODAwNDAwNmU5OGNhMTQ0YTEifQ=="/>
  <p:tag name="KSO_WPP_MARK_KEY" val="a116edd8-0cda-4703-9825-30e2c43d4e9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WPS 文字</Application>
  <PresentationFormat>宽屏</PresentationFormat>
  <Paragraphs>123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宋体</vt:lpstr>
      <vt:lpstr>Wingdings</vt:lpstr>
      <vt:lpstr>黑体</vt:lpstr>
      <vt:lpstr>汉仪中黑KW</vt:lpstr>
      <vt:lpstr>汉仪书宋二KW</vt:lpstr>
      <vt:lpstr>楷体</vt:lpstr>
      <vt:lpstr>汉仪楷体KW</vt:lpstr>
      <vt:lpstr>汉仪铸字超然体W</vt:lpstr>
      <vt:lpstr>苹方-简</vt:lpstr>
      <vt:lpstr>仿宋</vt:lpstr>
      <vt:lpstr>华文新魏</vt:lpstr>
      <vt:lpstr>微软雅黑</vt:lpstr>
      <vt:lpstr>汉仪旗黑</vt:lpstr>
      <vt:lpstr>宋体</vt:lpstr>
      <vt:lpstr>Arial Unicode MS</vt:lpstr>
      <vt:lpstr>Calibri</vt:lpstr>
      <vt:lpstr>Helvetica Neue</vt:lpstr>
      <vt:lpstr>方正仿宋_GBK</vt:lpstr>
      <vt:lpstr>宋体-简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问题一：事业单位面试考什么？</vt:lpstr>
      <vt:lpstr>PowerPoint 演示文稿</vt:lpstr>
      <vt:lpstr>结构化面试</vt:lpstr>
      <vt:lpstr>结构化面试题目类型</vt:lpstr>
      <vt:lpstr>PowerPoint 演示文稿</vt:lpstr>
      <vt:lpstr>PowerPoint 演示文稿</vt:lpstr>
      <vt:lpstr>问题二：事业单位面试如何备考？</vt:lpstr>
      <vt:lpstr>PowerPoint 演示文稿</vt:lpstr>
      <vt:lpstr>PowerPoint 演示文稿</vt:lpstr>
      <vt:lpstr>理想抱负   内蒙古自治区直属事业单位</vt:lpstr>
      <vt:lpstr>PowerPoint 演示文稿</vt:lpstr>
      <vt:lpstr>理想抱负   内蒙古自治区直属事业单位</vt:lpstr>
      <vt:lpstr>PowerPoint 演示文稿</vt:lpstr>
      <vt:lpstr>PowerPoint 演示文稿</vt:lpstr>
      <vt:lpstr>问题一：事业单位面试考什么？</vt:lpstr>
      <vt:lpstr>村BA   理想抱负   内蒙古自治区直属事业单位</vt:lpstr>
      <vt:lpstr>成公寄语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afu</cp:lastModifiedBy>
  <cp:revision>65</cp:revision>
  <dcterms:created xsi:type="dcterms:W3CDTF">2023-05-16T02:09:28Z</dcterms:created>
  <dcterms:modified xsi:type="dcterms:W3CDTF">2023-05-16T02:09:28Z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55A042C970AF4AFC8FAB550493621A1B</vt:lpwstr>
  </property>
  <property fmtid="{D5CDD505-2E9C-101B-9397-08002B2CF9AE}" pid="3" name="KSOProductBuildVer">
    <vt:lpwstr>2052-5.4.0.7913</vt:lpwstr>
  </property>
</Properties>
</file>