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295" r:id="rId3"/>
    <p:sldId id="370" r:id="rId4"/>
    <p:sldId id="286" r:id="rId5"/>
    <p:sldId id="312" r:id="rId7"/>
    <p:sldId id="341" r:id="rId8"/>
    <p:sldId id="340" r:id="rId9"/>
    <p:sldId id="353" r:id="rId10"/>
    <p:sldId id="360" r:id="rId11"/>
    <p:sldId id="362" r:id="rId12"/>
    <p:sldId id="363" r:id="rId13"/>
    <p:sldId id="364" r:id="rId14"/>
    <p:sldId id="361" r:id="rId15"/>
    <p:sldId id="365" r:id="rId16"/>
    <p:sldId id="366" r:id="rId17"/>
    <p:sldId id="371" r:id="rId18"/>
    <p:sldId id="375" r:id="rId19"/>
    <p:sldId id="376" r:id="rId20"/>
    <p:sldId id="377" r:id="rId21"/>
    <p:sldId id="372" r:id="rId22"/>
    <p:sldId id="373" r:id="rId23"/>
    <p:sldId id="374" r:id="rId24"/>
    <p:sldId id="367" r:id="rId25"/>
    <p:sldId id="297" r:id="rId2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05F2C04-C923-438B-8C0F-E0CD2BADF298}">
      <wppc:fontMiss xmlns:wppc="http://www.wps.cn/officeDocument/PresentationCustomData" type="true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1" clrIdx="0"/>
  <p:cmAuthor id="2" name="作者" initials="A" lastIdx="0" clrIdx="1"/>
  <p:cmAuthor id="3" name="高 宏" initials="高" lastIdx="1" clrIdx="2"/>
  <p:cmAuthor id="4" name="000" initials="0" lastIdx="45" clrIdx="3"/>
  <p:cmAuthor id="5" name="syy" initials="s" lastIdx="1" clrIdx="4"/>
  <p:cmAuthor id="6" name="木昜" initials="木" lastIdx="1" clrIdx="5"/>
  <p:cmAuthor id="7" name="CGJY" initials="C" lastIdx="20" clrIdx="6"/>
  <p:cmAuthor id="8" name="jyj" initials="j" lastIdx="2" clrIdx="7"/>
  <p:cmAuthor id="0" name="Acer" initials="A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6D4B7"/>
    <a:srgbClr val="BAC2E9"/>
    <a:srgbClr val="98D2D6"/>
    <a:srgbClr val="9BD2D5"/>
    <a:srgbClr val="8AF0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0" Type="http://schemas.openxmlformats.org/officeDocument/2006/relationships/commentAuthors" Target="commentAuthors.xml"/><Relationship Id="rId3" Type="http://schemas.openxmlformats.org/officeDocument/2006/relationships/slide" Target="slides/slide1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en-US" altLang="zh-CN"/>
              <a:t>1.</a:t>
            </a:r>
            <a:r>
              <a:rPr lang="zh-CN" altLang="en-US"/>
              <a:t>是对申论的整体介绍，在这不会进行实际的做题，先有认知，再进行系统的学习。</a:t>
            </a:r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>
            <a:spLocks noGrp="1"/>
          </p:cNvSpPr>
          <p:nvPr>
            <p:ph type="title"/>
          </p:nvPr>
        </p:nvSpPr>
        <p:spPr>
          <a:xfrm>
            <a:off x="337820" y="802005"/>
            <a:ext cx="11391900" cy="521970"/>
          </a:xfrm>
          <a:noFill/>
          <a:ln w="9525">
            <a:noFill/>
          </a:ln>
        </p:spPr>
        <p:txBody>
          <a:bodyPr wrap="square">
            <a:sp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sz="2800" b="1" i="0" u="none" strike="noStrike" kern="1200" cap="none" spc="0" normalizeH="0" baseline="0" noProof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>
          <a:xfrm>
            <a:off x="337820" y="1338580"/>
            <a:ext cx="11392535" cy="4848225"/>
          </a:xfrm>
        </p:spPr>
        <p:txBody>
          <a:bodyPr/>
          <a:lstStyle>
            <a:lvl1pPr>
              <a:defRPr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0"/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0"/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0"/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0"/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0"/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0"/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0"/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0"/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0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0"/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0"/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0"/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0"/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0"/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0"/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image" Target="../media/image2.jpeg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37820" y="957580"/>
            <a:ext cx="11506835" cy="52292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fontAlgn="auto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黑体" panose="02010609060101010101" charset="-122"/>
          <a:ea typeface="黑体" panose="02010609060101010101" charset="-122"/>
          <a:cs typeface="+mn-cs"/>
        </a:defRPr>
      </a:lvl1pPr>
      <a:lvl2pPr marL="0" indent="0" algn="l" defTabSz="914400" rtl="0" eaLnBrk="1" fontAlgn="auto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.xml"/><Relationship Id="rId1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6.xml"/><Relationship Id="rId4" Type="http://schemas.openxmlformats.org/officeDocument/2006/relationships/tags" Target="../tags/tag2.xml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6.xml"/><Relationship Id="rId3" Type="http://schemas.openxmlformats.org/officeDocument/2006/relationships/tags" Target="../tags/tag4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6.xml"/><Relationship Id="rId3" Type="http://schemas.openxmlformats.org/officeDocument/2006/relationships/tags" Target="../tags/tag3.xml"/><Relationship Id="rId2" Type="http://schemas.openxmlformats.org/officeDocument/2006/relationships/image" Target="../media/image7.png"/><Relationship Id="rId1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7723505" y="4778375"/>
            <a:ext cx="35655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80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</a:rPr>
              <a:t>主讲人：常胜</a:t>
            </a:r>
            <a:endParaRPr lang="zh-CN" altLang="en-US" sz="280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688965" y="1677670"/>
            <a:ext cx="6143625" cy="2122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6600" b="1">
                <a:solidFill>
                  <a:srgbClr val="A6D4B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2023</a:t>
            </a:r>
            <a:r>
              <a:rPr lang="zh-CN" altLang="en-US" sz="6600" b="1">
                <a:solidFill>
                  <a:srgbClr val="A6D4B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事业单位</a:t>
            </a:r>
            <a:endParaRPr lang="zh-CN" altLang="en-US" sz="6600" b="1">
              <a:solidFill>
                <a:srgbClr val="A6D4B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charset="-122"/>
              <a:ea typeface="楷体" panose="02010609060101010101" charset="-122"/>
            </a:endParaRPr>
          </a:p>
          <a:p>
            <a:pPr algn="ctr"/>
            <a:r>
              <a:rPr lang="zh-CN" altLang="en-US" sz="6600" b="1">
                <a:solidFill>
                  <a:srgbClr val="A6D4B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面试提前学</a:t>
            </a:r>
            <a:endParaRPr lang="zh-CN" altLang="en-US" sz="6600" b="1">
              <a:solidFill>
                <a:srgbClr val="A6D4B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文本框 9"/>
          <p:cNvSpPr txBox="1"/>
          <p:nvPr/>
        </p:nvSpPr>
        <p:spPr>
          <a:xfrm>
            <a:off x="461645" y="1520825"/>
            <a:ext cx="34715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</a:rPr>
              <a:t>典例分析</a:t>
            </a:r>
            <a:r>
              <a:rPr lang="en-US" altLang="zh-CN" sz="2400" b="1">
                <a:latin typeface="微软雅黑" panose="020B0503020204020204" charset="-122"/>
                <a:ea typeface="微软雅黑" panose="020B0503020204020204" charset="-122"/>
              </a:rPr>
              <a:t>——</a:t>
            </a: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</a:rPr>
              <a:t>要素分析</a:t>
            </a:r>
            <a:endParaRPr lang="zh-CN" altLang="en-US" sz="24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3425190" y="616585"/>
            <a:ext cx="53790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3200">
                <a:latin typeface="微软雅黑" panose="020B0503020204020204" charset="-122"/>
                <a:ea typeface="微软雅黑" panose="020B0503020204020204" charset="-122"/>
              </a:rPr>
              <a:t>计划组织</a:t>
            </a:r>
            <a:endParaRPr lang="zh-CN" altLang="en-US" sz="32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077595" y="2387600"/>
            <a:ext cx="1007427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sym typeface="+mn-ea"/>
              </a:rPr>
              <a:t>【例题</a:t>
            </a:r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  <a:sym typeface="+mn-ea"/>
              </a:rPr>
              <a:t>1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sym typeface="+mn-ea"/>
              </a:rPr>
              <a:t>】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</a:rPr>
              <a:t>单位打算组织员工去定点服务社区开展“关爱老人”活动，如果由你负责组织， 你怎么办？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077595" y="3227070"/>
            <a:ext cx="10074275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508000" algn="l" fontAlgn="auto">
              <a:extLst>
                <a:ext uri="{35155182-B16C-46BC-9424-99874614C6A1}">
                  <wpsdc:indentchars xmlns:wpsdc="http://www.wps.cn/officeDocument/2017/drawingmlCustomData" val="200" checksum="282533468"/>
                </a:ext>
              </a:extLst>
            </a:pP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sym typeface="+mn-ea"/>
              </a:rPr>
              <a:t>第三点，开展多种形式的关爱活动。对于物质层面的关爱，主要会采用上门送米、 面、油的方式；也会为出行不便的老人送一些轮椅、拐杖等物资对老人进行关爱；对于 精神层面的关爱，将由志愿者带队，上午主要陪老人聊天，安排老人参加广场舞比赛， 为有共同兴趣爱好的老人组建社团，让他们在活动以后也能有一个丰富的精神生活。中 午安排志愿者为老人包饺子，一起吃团圆饭。下午安排志愿者们帮助身体健康的老人组 建一个旅游团，带他们在附近的景点进行游玩。对于健康层面的关爱，将由社区带队， 在社区的活动室为老人开办讲座，由专家为老人讲解防骗知识以及营养学常识，让他们 更好地辨别市面上的一些虚假保健品。同时在活动室门口安排医生为这些老人进行义诊， 并且对他们的身体健康状况做好记录，及时为他们送上家庭常备药品以及急救药品。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文本框 9"/>
          <p:cNvSpPr txBox="1"/>
          <p:nvPr/>
        </p:nvSpPr>
        <p:spPr>
          <a:xfrm>
            <a:off x="461645" y="1520825"/>
            <a:ext cx="34715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</a:rPr>
              <a:t>典例分析</a:t>
            </a:r>
            <a:r>
              <a:rPr lang="en-US" altLang="zh-CN" sz="2400" b="1">
                <a:latin typeface="微软雅黑" panose="020B0503020204020204" charset="-122"/>
                <a:ea typeface="微软雅黑" panose="020B0503020204020204" charset="-122"/>
              </a:rPr>
              <a:t>——</a:t>
            </a: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</a:rPr>
              <a:t>要素分析</a:t>
            </a:r>
            <a:endParaRPr lang="zh-CN" altLang="en-US" sz="24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3425190" y="616585"/>
            <a:ext cx="53790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3200">
                <a:latin typeface="微软雅黑" panose="020B0503020204020204" charset="-122"/>
                <a:ea typeface="微软雅黑" panose="020B0503020204020204" charset="-122"/>
              </a:rPr>
              <a:t>计划组织</a:t>
            </a:r>
            <a:endParaRPr lang="zh-CN" altLang="en-US" sz="32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077595" y="2387600"/>
            <a:ext cx="1007427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sym typeface="+mn-ea"/>
              </a:rPr>
              <a:t>【例题</a:t>
            </a:r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  <a:sym typeface="+mn-ea"/>
              </a:rPr>
              <a:t>1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sym typeface="+mn-ea"/>
              </a:rPr>
              <a:t>】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</a:rPr>
              <a:t>单位打算组织员工去定点服务社区开展“关爱老人”活动，如果由你负责组织， 你怎么办？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77595" y="3227070"/>
            <a:ext cx="1007427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508000" algn="l" fontAlgn="auto">
              <a:extLst>
                <a:ext uri="{35155182-B16C-46BC-9424-99874614C6A1}">
                  <wpsdc:indentchars xmlns:wpsdc="http://www.wps.cn/officeDocument/2017/drawingmlCustomData" val="200" checksum="282533468"/>
                </a:ext>
              </a:extLst>
            </a:pP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</a:rPr>
              <a:t>第四点，总结提升。活动最后，我会随机询问一些老人对活动的满意程度以及建议 和意见，做好记录。回到单位后，将现场的视频影像资料整理归档保存，形成图文并茂 的宣传资料，上传至单位官网。最后对整个活动进行总结，将工作总结汇报给领导，自 己也会做好留存。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文本框 9"/>
          <p:cNvSpPr txBox="1"/>
          <p:nvPr/>
        </p:nvSpPr>
        <p:spPr>
          <a:xfrm>
            <a:off x="461645" y="1520825"/>
            <a:ext cx="34715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</a:rPr>
              <a:t>典例分析</a:t>
            </a:r>
            <a:r>
              <a:rPr lang="en-US" altLang="zh-CN" sz="2400" b="1">
                <a:latin typeface="微软雅黑" panose="020B0503020204020204" charset="-122"/>
                <a:ea typeface="微软雅黑" panose="020B0503020204020204" charset="-122"/>
              </a:rPr>
              <a:t>——</a:t>
            </a: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</a:rPr>
              <a:t>流程</a:t>
            </a: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</a:rPr>
              <a:t>分析</a:t>
            </a:r>
            <a:endParaRPr lang="zh-CN" altLang="en-US" sz="24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3425190" y="616585"/>
            <a:ext cx="53790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3200">
                <a:latin typeface="微软雅黑" panose="020B0503020204020204" charset="-122"/>
                <a:ea typeface="微软雅黑" panose="020B0503020204020204" charset="-122"/>
              </a:rPr>
              <a:t>计划组织</a:t>
            </a:r>
            <a:endParaRPr lang="zh-CN" altLang="en-US" sz="32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077595" y="2387600"/>
            <a:ext cx="1007427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sym typeface="+mn-ea"/>
              </a:rPr>
              <a:t>【例题</a:t>
            </a:r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  <a:sym typeface="+mn-ea"/>
              </a:rPr>
              <a:t>1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sym typeface="+mn-ea"/>
              </a:rPr>
              <a:t>】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</a:rPr>
              <a:t>单位打算组织员工去定点服务社区开展“关爱老人”活动，如果由你负责组织， 你怎么办？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77595" y="3227070"/>
            <a:ext cx="10074275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</a:rPr>
              <a:t>【成公解析】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</a:endParaRPr>
          </a:p>
          <a:p>
            <a:pPr indent="508000" algn="l" fontAlgn="auto">
              <a:extLst>
                <a:ext uri="{35155182-B16C-46BC-9424-99874614C6A1}">
                  <wpsdc:indentchars xmlns:wpsdc="http://www.wps.cn/officeDocument/2017/drawingmlCustomData" val="200" checksum="282533468"/>
                </a:ext>
              </a:extLst>
            </a:pP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</a:rPr>
              <a:t>开展关爱老人的活动，可以了解老年人的需求，让他们感受到社会关爱。如果让我 来组织，我会从以下几个步骤展开此次活动。 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</a:endParaRPr>
          </a:p>
          <a:p>
            <a:pPr indent="508000" algn="l" fontAlgn="auto">
              <a:extLst>
                <a:ext uri="{35155182-B16C-46BC-9424-99874614C6A1}">
                  <wpsdc:indentchars xmlns:wpsdc="http://www.wps.cn/officeDocument/2017/drawingmlCustomData" val="200" checksum="282533468"/>
                </a:ext>
              </a:extLst>
            </a:pP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</a:rPr>
              <a:t>第一步，调查了解，首先我会与社区取得联系，了解社区内老人数量以及他们的身 体状况，有哪些老人有相亲意向，我都会做一个初步的了解并做好记录。 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</a:endParaRPr>
          </a:p>
          <a:p>
            <a:pPr indent="508000" algn="l" fontAlgn="auto">
              <a:extLst>
                <a:ext uri="{35155182-B16C-46BC-9424-99874614C6A1}">
                  <wpsdc:indentchars xmlns:wpsdc="http://www.wps.cn/officeDocument/2017/drawingmlCustomData" val="200" checksum="282533468"/>
                </a:ext>
              </a:extLst>
            </a:pP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</a:rPr>
              <a:t>第二步，事前准备。安排工作人员购买米面粮油等生活物资。与大学生志愿者团队 和公益志愿者表演团队沟通，协调此次活动时间，并安排他们培训、彩排。与社区卫生 所沟通活动时间，请卫生所医生提前准备。让社区提前通知动员老人参加，通知老人广 场舞比赛相关流程安排。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文本框 9"/>
          <p:cNvSpPr txBox="1"/>
          <p:nvPr/>
        </p:nvSpPr>
        <p:spPr>
          <a:xfrm>
            <a:off x="461645" y="1520825"/>
            <a:ext cx="34715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</a:rPr>
              <a:t>典例分析</a:t>
            </a:r>
            <a:r>
              <a:rPr lang="en-US" altLang="zh-CN" sz="2400" b="1">
                <a:latin typeface="微软雅黑" panose="020B0503020204020204" charset="-122"/>
                <a:ea typeface="微软雅黑" panose="020B0503020204020204" charset="-122"/>
              </a:rPr>
              <a:t>——</a:t>
            </a: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</a:rPr>
              <a:t>流程</a:t>
            </a: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</a:rPr>
              <a:t>分析</a:t>
            </a:r>
            <a:endParaRPr lang="zh-CN" altLang="en-US" sz="24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3425190" y="616585"/>
            <a:ext cx="53790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3200">
                <a:latin typeface="微软雅黑" panose="020B0503020204020204" charset="-122"/>
                <a:ea typeface="微软雅黑" panose="020B0503020204020204" charset="-122"/>
              </a:rPr>
              <a:t>计划组织</a:t>
            </a:r>
            <a:endParaRPr lang="zh-CN" altLang="en-US" sz="32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077595" y="2128520"/>
            <a:ext cx="1007427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sym typeface="+mn-ea"/>
              </a:rPr>
              <a:t>【例题</a:t>
            </a:r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  <a:sym typeface="+mn-ea"/>
              </a:rPr>
              <a:t>1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sym typeface="+mn-ea"/>
              </a:rPr>
              <a:t>】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</a:rPr>
              <a:t>单位打算组织员工去定点服务社区开展“关爱老人”活动，如果由你负责组织， 你怎么办？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77595" y="2891790"/>
            <a:ext cx="10074275" cy="34766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508000" algn="l" fontAlgn="auto">
              <a:extLst>
                <a:ext uri="{35155182-B16C-46BC-9424-99874614C6A1}">
                  <wpsdc:indentchars xmlns:wpsdc="http://www.wps.cn/officeDocument/2017/drawingmlCustomData" val="200" checksum="282533468"/>
                </a:ext>
              </a:extLst>
            </a:pP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</a:rPr>
              <a:t>第三步，组织实施。活动中我会将工作人员分为三个小组。 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</a:endParaRPr>
          </a:p>
          <a:p>
            <a:pPr indent="508000" algn="l" fontAlgn="auto">
              <a:extLst>
                <a:ext uri="{35155182-B16C-46BC-9424-99874614C6A1}">
                  <wpsdc:indentchars xmlns:wpsdc="http://www.wps.cn/officeDocument/2017/drawingmlCustomData" val="200" checksum="282533468"/>
                </a:ext>
              </a:extLst>
            </a:pP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</a:rPr>
              <a:t>第一组为精神关爱组，由志愿者带队，主要陪老人聊天，安排老人进行广场舞比赛， 为老人献上精彩的文艺演出，为有共同兴趣爱好的老人组建社团，让他们在此次活动结 束后也能拥有丰富的精神生活。中午也会安排所有志愿者一起为老人包饺子，一起吃团 圆饭。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</a:endParaRPr>
          </a:p>
          <a:p>
            <a:pPr indent="508000" algn="l" fontAlgn="auto">
              <a:extLst>
                <a:ext uri="{35155182-B16C-46BC-9424-99874614C6A1}">
                  <wpsdc:indentchars xmlns:wpsdc="http://www.wps.cn/officeDocument/2017/drawingmlCustomData" val="200" checksum="282533468"/>
                </a:ext>
              </a:extLst>
            </a:pP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</a:rPr>
              <a:t>第二组为物质关爱组，由工作人员带队，为老人送一些米面粮油等生活物资，为独 居的老人打扫房屋卫生，为出行不便的老人送上轮椅拐杖等。 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</a:endParaRPr>
          </a:p>
          <a:p>
            <a:pPr indent="508000" algn="l" fontAlgn="auto">
              <a:extLst>
                <a:ext uri="{35155182-B16C-46BC-9424-99874614C6A1}">
                  <wpsdc:indentchars xmlns:wpsdc="http://www.wps.cn/officeDocument/2017/drawingmlCustomData" val="200" checksum="282533468"/>
                </a:ext>
              </a:extLst>
            </a:pP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</a:rPr>
              <a:t>第三组为健康关爱组，由社区带队，在社区的会议室为老年人开办讲座，由专家为 老年人讲解防骗知识以及营养学常识，让他们能更好地辨别市面上的一些虚假保健品。 同时在会议室门口安排医生为这些老人进行义诊，并且对他们的身体健康状况做好记录， 及时为他们送上家庭常备药品以及急救药品。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文本框 9"/>
          <p:cNvSpPr txBox="1"/>
          <p:nvPr/>
        </p:nvSpPr>
        <p:spPr>
          <a:xfrm>
            <a:off x="461645" y="1520825"/>
            <a:ext cx="34715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</a:rPr>
              <a:t>典例分析</a:t>
            </a:r>
            <a:r>
              <a:rPr lang="en-US" altLang="zh-CN" sz="2400" b="1">
                <a:latin typeface="微软雅黑" panose="020B0503020204020204" charset="-122"/>
                <a:ea typeface="微软雅黑" panose="020B0503020204020204" charset="-122"/>
              </a:rPr>
              <a:t>——</a:t>
            </a: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</a:rPr>
              <a:t>流程</a:t>
            </a: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</a:rPr>
              <a:t>分析</a:t>
            </a:r>
            <a:endParaRPr lang="zh-CN" altLang="en-US" sz="24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3425190" y="616585"/>
            <a:ext cx="53790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3200">
                <a:latin typeface="微软雅黑" panose="020B0503020204020204" charset="-122"/>
                <a:ea typeface="微软雅黑" panose="020B0503020204020204" charset="-122"/>
              </a:rPr>
              <a:t>计划组织</a:t>
            </a:r>
            <a:endParaRPr lang="zh-CN" altLang="en-US" sz="32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077595" y="2387600"/>
            <a:ext cx="1007427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sym typeface="+mn-ea"/>
              </a:rPr>
              <a:t>【例题</a:t>
            </a:r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  <a:sym typeface="+mn-ea"/>
              </a:rPr>
              <a:t>1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sym typeface="+mn-ea"/>
              </a:rPr>
              <a:t>】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</a:rPr>
              <a:t>单位打算组织员工去定点服务社区开展“关爱老人”活动，如果由你负责组织， 你怎么办？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77595" y="3227070"/>
            <a:ext cx="10074275" cy="16300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508000" algn="l" fontAlgn="auto">
              <a:extLst>
                <a:ext uri="{35155182-B16C-46BC-9424-99874614C6A1}">
                  <wpsdc:indentchars xmlns:wpsdc="http://www.wps.cn/officeDocument/2017/drawingmlCustomData" val="200" checksum="282533468"/>
                </a:ext>
              </a:extLst>
            </a:pP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</a:rPr>
              <a:t>第四步，事后总结。在活动结束后，首先将老人身体健康档案转交卫生所，方便他 们后续持续关注老年人的健康状况。其次询问老人对活动的满意程度以及建议和意见， 做好记录。回到单位后，将现场的视频影像资料整理归档保存，形成图文并茂的宣传资 料，上传至单位官网。最后对整个活动进行总结，将工作总结汇报给领导，自己也做好 留存。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文本框 9"/>
          <p:cNvSpPr txBox="1"/>
          <p:nvPr/>
        </p:nvSpPr>
        <p:spPr>
          <a:xfrm>
            <a:off x="461645" y="1520825"/>
            <a:ext cx="34715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</a:rPr>
              <a:t>典例分析</a:t>
            </a:r>
            <a:endParaRPr lang="zh-CN" altLang="en-US" sz="24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3425190" y="616585"/>
            <a:ext cx="53790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3200">
                <a:latin typeface="微软雅黑" panose="020B0503020204020204" charset="-122"/>
                <a:ea typeface="微软雅黑" panose="020B0503020204020204" charset="-122"/>
              </a:rPr>
              <a:t>计划组织</a:t>
            </a:r>
            <a:endParaRPr lang="zh-CN" altLang="en-US" sz="32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077595" y="2387600"/>
            <a:ext cx="1007427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</a:rPr>
              <a:t>【例题</a:t>
            </a:r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</a:rPr>
              <a:t>2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</a:rPr>
              <a:t>】目前一些农贸市场脏、乱、差问题突出，还有一些商家使用高音喇叭制造噪音 扰民。如果你是市场监督管理局的工作人员，让你做一个调研，你会怎么做？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文本框 9"/>
          <p:cNvSpPr txBox="1"/>
          <p:nvPr/>
        </p:nvSpPr>
        <p:spPr>
          <a:xfrm>
            <a:off x="461645" y="1520825"/>
            <a:ext cx="34715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</a:rPr>
              <a:t>典例分析</a:t>
            </a:r>
            <a:r>
              <a:rPr lang="en-US" altLang="zh-CN" sz="2400" b="1">
                <a:latin typeface="微软雅黑" panose="020B0503020204020204" charset="-122"/>
                <a:ea typeface="微软雅黑" panose="020B0503020204020204" charset="-122"/>
              </a:rPr>
              <a:t>——</a:t>
            </a: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</a:rPr>
              <a:t>要素</a:t>
            </a: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</a:rPr>
              <a:t>分析</a:t>
            </a:r>
            <a:endParaRPr lang="zh-CN" altLang="en-US" sz="24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3425190" y="616585"/>
            <a:ext cx="53790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3200">
                <a:latin typeface="微软雅黑" panose="020B0503020204020204" charset="-122"/>
                <a:ea typeface="微软雅黑" panose="020B0503020204020204" charset="-122"/>
              </a:rPr>
              <a:t>计划组织</a:t>
            </a:r>
            <a:endParaRPr lang="zh-CN" altLang="en-US" sz="32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077595" y="2387600"/>
            <a:ext cx="1007427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sym typeface="+mn-ea"/>
              </a:rPr>
              <a:t>【例题</a:t>
            </a:r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  <a:sym typeface="+mn-ea"/>
              </a:rPr>
              <a:t>2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sym typeface="+mn-ea"/>
              </a:rPr>
              <a:t>】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sym typeface="+mn-ea"/>
              </a:rPr>
              <a:t>目前一些农贸市场脏、乱、差问题突出，还有一些商家使用高音喇叭制造噪音 扰民。如果你是市场监督管理局的工作人员，让你做一个调研，你会怎么做？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77595" y="3227070"/>
            <a:ext cx="1007427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</a:rPr>
              <a:t>【成公解析】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</a:endParaRPr>
          </a:p>
          <a:p>
            <a:pPr indent="508000" algn="l" fontAlgn="auto">
              <a:extLst>
                <a:ext uri="{35155182-B16C-46BC-9424-99874614C6A1}">
                  <wpsdc:indentchars xmlns:wpsdc="http://www.wps.cn/officeDocument/2017/drawingmlCustomData" val="200" checksum="282533468"/>
                </a:ext>
              </a:extLst>
            </a:pP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</a:rPr>
              <a:t>作为市场监督管理局的工作人员，我们开展调研工作可以更深入地了解农贸市场的 乱象，为改善农贸市场脏乱差的问题提供有效的依据。如果让我来组织，我会重点做好 以下几点的工作。 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</a:endParaRPr>
          </a:p>
          <a:p>
            <a:pPr indent="508000" algn="l" fontAlgn="auto">
              <a:extLst>
                <a:ext uri="{35155182-B16C-46BC-9424-99874614C6A1}">
                  <wpsdc:indentchars xmlns:wpsdc="http://www.wps.cn/officeDocument/2017/drawingmlCustomData" val="200" checksum="282533468"/>
                </a:ext>
              </a:extLst>
            </a:pP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</a:rPr>
              <a:t>第一点，确保调研范围的广泛性。为了保证收集到的信息能够全面准确，我会对我 们辖区内所有的农贸市场及附近的居民区都展开调研，避免以偏概全。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文本框 9"/>
          <p:cNvSpPr txBox="1"/>
          <p:nvPr/>
        </p:nvSpPr>
        <p:spPr>
          <a:xfrm>
            <a:off x="461645" y="1520825"/>
            <a:ext cx="34715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</a:rPr>
              <a:t>典例分析</a:t>
            </a:r>
            <a:r>
              <a:rPr lang="en-US" altLang="zh-CN" sz="2400" b="1">
                <a:latin typeface="微软雅黑" panose="020B0503020204020204" charset="-122"/>
                <a:ea typeface="微软雅黑" panose="020B0503020204020204" charset="-122"/>
              </a:rPr>
              <a:t>——</a:t>
            </a: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</a:rPr>
              <a:t>要素</a:t>
            </a: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</a:rPr>
              <a:t>分析</a:t>
            </a:r>
            <a:endParaRPr lang="zh-CN" altLang="en-US" sz="24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3425190" y="616585"/>
            <a:ext cx="53790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3200">
                <a:latin typeface="微软雅黑" panose="020B0503020204020204" charset="-122"/>
                <a:ea typeface="微软雅黑" panose="020B0503020204020204" charset="-122"/>
              </a:rPr>
              <a:t>计划组织</a:t>
            </a:r>
            <a:endParaRPr lang="zh-CN" altLang="en-US" sz="32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077595" y="2387600"/>
            <a:ext cx="1007427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sym typeface="+mn-ea"/>
              </a:rPr>
              <a:t>【例题</a:t>
            </a:r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  <a:sym typeface="+mn-ea"/>
              </a:rPr>
              <a:t>2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sym typeface="+mn-ea"/>
              </a:rPr>
              <a:t>】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sym typeface="+mn-ea"/>
              </a:rPr>
              <a:t>目前一些农贸市场脏、乱、差问题突出，还有一些商家使用高音喇叭制造噪音 扰民。如果你是市场监督管理局的工作人员，让你做一个调研，你会怎么做？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77595" y="3227070"/>
            <a:ext cx="10074275" cy="22453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508000" algn="l" fontAlgn="auto">
              <a:extLst>
                <a:ext uri="{35155182-B16C-46BC-9424-99874614C6A1}">
                  <wpsdc:indentchars xmlns:wpsdc="http://www.wps.cn/officeDocument/2017/drawingmlCustomData" val="200" checksum="282533468"/>
                </a:ext>
              </a:extLst>
            </a:pP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</a:rPr>
              <a:t>第二点，确保调研内容的针对性。一方面，了解农贸市场摊位的设置、货品的摆放 情况，市场垃圾、废水的处理情况等，并对脏、乱、差现象进行记录，我还会仔细观察 农贸市场外部的环境，记录各方面存在的问题。另一方面，了解摊贩们在平时如何打扫 摊位卫生、打扫摊位的频率、打扫的区域、有无保洁员打扫公共区域、有无工作人员维 持市场秩序等。再一方面，向农贸市场的管理人员了解农贸市场的基本情况，如农贸市 场是否有专门负责清洁的人员及基本的清洁设备，是否安排了专门人员管理市场的治安， 为治理农贸市场脏乱差他们采取过哪些措施及治理的难点在哪里等。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文本框 9"/>
          <p:cNvSpPr txBox="1"/>
          <p:nvPr/>
        </p:nvSpPr>
        <p:spPr>
          <a:xfrm>
            <a:off x="461645" y="1520825"/>
            <a:ext cx="34715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</a:rPr>
              <a:t>典例分析</a:t>
            </a:r>
            <a:r>
              <a:rPr lang="en-US" altLang="zh-CN" sz="2400" b="1">
                <a:latin typeface="微软雅黑" panose="020B0503020204020204" charset="-122"/>
                <a:ea typeface="微软雅黑" panose="020B0503020204020204" charset="-122"/>
              </a:rPr>
              <a:t>——</a:t>
            </a: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</a:rPr>
              <a:t>要素</a:t>
            </a: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</a:rPr>
              <a:t>分析</a:t>
            </a:r>
            <a:endParaRPr lang="zh-CN" altLang="en-US" sz="24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3425190" y="616585"/>
            <a:ext cx="53790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3200">
                <a:latin typeface="微软雅黑" panose="020B0503020204020204" charset="-122"/>
                <a:ea typeface="微软雅黑" panose="020B0503020204020204" charset="-122"/>
              </a:rPr>
              <a:t>计划组织</a:t>
            </a:r>
            <a:endParaRPr lang="zh-CN" altLang="en-US" sz="32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077595" y="2387600"/>
            <a:ext cx="1007427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sym typeface="+mn-ea"/>
              </a:rPr>
              <a:t>【例题</a:t>
            </a:r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  <a:sym typeface="+mn-ea"/>
              </a:rPr>
              <a:t>2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sym typeface="+mn-ea"/>
              </a:rPr>
              <a:t>】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sym typeface="+mn-ea"/>
              </a:rPr>
              <a:t>目前一些农贸市场脏、乱、差问题突出，还有一些商家使用高音喇叭制造噪音 扰民。如果你是市场监督管理局的工作人员，让你做一个调研，你会怎么做？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77595" y="3227070"/>
            <a:ext cx="10074275" cy="25533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508000" algn="l" fontAlgn="auto">
              <a:extLst>
                <a:ext uri="{35155182-B16C-46BC-9424-99874614C6A1}">
                  <wpsdc:indentchars xmlns:wpsdc="http://www.wps.cn/officeDocument/2017/drawingmlCustomData" val="200" checksum="282533468"/>
                </a:ext>
              </a:extLst>
            </a:pP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</a:rPr>
              <a:t>第三点，确保调研方式的恰当性。我会根据调查内容和对象的不同，分别采取实地 观察、拍照记录、抽样调查、问卷调查、访谈法等调研方式，更高效地获取信息。 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</a:endParaRPr>
          </a:p>
          <a:p>
            <a:pPr indent="508000" algn="l" fontAlgn="auto">
              <a:extLst>
                <a:ext uri="{35155182-B16C-46BC-9424-99874614C6A1}">
                  <wpsdc:indentchars xmlns:wpsdc="http://www.wps.cn/officeDocument/2017/drawingmlCustomData" val="200" checksum="282533468"/>
                </a:ext>
              </a:extLst>
            </a:pP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</a:rPr>
              <a:t>第四点，确保调研对象的多样性。为了获得更全面、更客观的信息，我会向农贸市 场的负责人、入驻商贩、附近居民和市场上的居民等群体了解情况。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</a:endParaRPr>
          </a:p>
          <a:p>
            <a:pPr indent="508000" algn="l" fontAlgn="auto">
              <a:extLst>
                <a:ext uri="{35155182-B16C-46BC-9424-99874614C6A1}">
                  <wpsdc:indentchars xmlns:wpsdc="http://www.wps.cn/officeDocument/2017/drawingmlCustomData" val="200" checksum="282533468"/>
                </a:ext>
              </a:extLst>
            </a:pP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</a:rPr>
              <a:t>第五点，总结收尾。撰写调研分析报告，呈送领导审阅。在农贸市场调研工作接近 尾声时，一方面，我会对调查情况进行汇总，如从农贸市场的环境、摊主和管理人员等 角度总结出农贸市场环境差的原因；另一方面，我也会将各种乱象加以研究，制定出农 贸市场的整改方案，上交给领导，从而为后续农贸市场问题的解决提供有效依据。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文本框 9"/>
          <p:cNvSpPr txBox="1"/>
          <p:nvPr/>
        </p:nvSpPr>
        <p:spPr>
          <a:xfrm>
            <a:off x="461645" y="1520825"/>
            <a:ext cx="34715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</a:rPr>
              <a:t>典例分析</a:t>
            </a:r>
            <a:r>
              <a:rPr lang="en-US" altLang="zh-CN" sz="2400" b="1">
                <a:latin typeface="微软雅黑" panose="020B0503020204020204" charset="-122"/>
                <a:ea typeface="微软雅黑" panose="020B0503020204020204" charset="-122"/>
              </a:rPr>
              <a:t>——</a:t>
            </a: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</a:rPr>
              <a:t>流程</a:t>
            </a: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</a:rPr>
              <a:t>分析</a:t>
            </a:r>
            <a:endParaRPr lang="zh-CN" altLang="en-US" sz="24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3425190" y="616585"/>
            <a:ext cx="53790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3200">
                <a:latin typeface="微软雅黑" panose="020B0503020204020204" charset="-122"/>
                <a:ea typeface="微软雅黑" panose="020B0503020204020204" charset="-122"/>
              </a:rPr>
              <a:t>计划组织</a:t>
            </a:r>
            <a:endParaRPr lang="zh-CN" altLang="en-US" sz="32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077595" y="2387600"/>
            <a:ext cx="1007427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sym typeface="+mn-ea"/>
              </a:rPr>
              <a:t>【例题</a:t>
            </a:r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  <a:sym typeface="+mn-ea"/>
              </a:rPr>
              <a:t>2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sym typeface="+mn-ea"/>
              </a:rPr>
              <a:t>】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sym typeface="+mn-ea"/>
              </a:rPr>
              <a:t>目前一些农贸市场脏、乱、差问题突出，还有一些商家使用高音喇叭制造噪音 扰民。如果你是市场监督管理局的工作人员，让你做一个调研，你会怎么做？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77595" y="3227070"/>
            <a:ext cx="10074275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</a:rPr>
              <a:t>【成公解析】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</a:endParaRPr>
          </a:p>
          <a:p>
            <a:pPr indent="508000" algn="l" fontAlgn="auto">
              <a:extLst>
                <a:ext uri="{35155182-B16C-46BC-9424-99874614C6A1}">
                  <wpsdc:indentchars xmlns:wpsdc="http://www.wps.cn/officeDocument/2017/drawingmlCustomData" val="200" checksum="282533468"/>
                </a:ext>
              </a:extLst>
            </a:pP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</a:rPr>
              <a:t>农贸市场脏、乱、差的现象确实存在，个别地区还比较严重，甚至还影响了周边居 民的生产生活。作为市场监督管理局的工作人员，我们开展调研工作可以更深入地了解 农贸市场的乱象，为改善农贸市场的脏乱差问题提供有效的办法。所以我将认真负责地 开展调研工作。 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</a:endParaRPr>
          </a:p>
          <a:p>
            <a:pPr indent="508000" algn="l" fontAlgn="auto">
              <a:extLst>
                <a:ext uri="{35155182-B16C-46BC-9424-99874614C6A1}">
                  <wpsdc:indentchars xmlns:wpsdc="http://www.wps.cn/officeDocument/2017/drawingmlCustomData" val="200" checksum="282533468"/>
                </a:ext>
              </a:extLst>
            </a:pP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</a:rPr>
              <a:t>第一点，制定方案。我会根据调研的目的制订调研计划，和其他参加调研工作的同 事组成一个调研小组，通过小组成员讨论确定好调研计划。针对农贸市场乱象，确定调 研的具体内容，划定调研的范围和对象，确定调研的方式方法，同时我们还会将工作人 员合理分组，分配相应任务。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1403985" y="1861185"/>
            <a:ext cx="4601845" cy="355854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 dirty="0" smtClean="0">
                <a:latin typeface="+mn-ea"/>
                <a:cs typeface="+mn-ea"/>
                <a:sym typeface="+mn-ea"/>
              </a:rPr>
              <a:t>常胜：</a:t>
            </a:r>
            <a:endParaRPr lang="zh-CN" altLang="en-US" sz="2800" b="1" dirty="0">
              <a:latin typeface="+mn-ea"/>
              <a:cs typeface="+mn-ea"/>
            </a:endParaRPr>
          </a:p>
          <a:p>
            <a:pPr>
              <a:lnSpc>
                <a:spcPct val="140000"/>
              </a:lnSpc>
            </a:pPr>
            <a:r>
              <a:rPr lang="zh-CN" altLang="en-US" sz="2000" dirty="0">
                <a:latin typeface="+mn-ea"/>
                <a:cs typeface="+mn-ea"/>
              </a:rPr>
              <a:t>成公教育面试研究院辅导专家</a:t>
            </a:r>
            <a:endParaRPr lang="zh-CN" altLang="en-US" sz="2000" dirty="0">
              <a:latin typeface="+mn-ea"/>
              <a:cs typeface="+mn-ea"/>
            </a:endParaRPr>
          </a:p>
          <a:p>
            <a:pPr>
              <a:lnSpc>
                <a:spcPct val="140000"/>
              </a:lnSpc>
            </a:pPr>
            <a:r>
              <a:rPr lang="zh-CN" altLang="en-US" sz="2000" dirty="0">
                <a:latin typeface="+mn-ea"/>
                <a:cs typeface="+mn-ea"/>
              </a:rPr>
              <a:t>成公教育面试研究院明星讲师</a:t>
            </a:r>
            <a:endParaRPr lang="zh-CN" altLang="en-US" sz="2000" dirty="0">
              <a:latin typeface="+mn-ea"/>
              <a:cs typeface="+mn-ea"/>
            </a:endParaRPr>
          </a:p>
          <a:p>
            <a:pPr>
              <a:lnSpc>
                <a:spcPct val="140000"/>
              </a:lnSpc>
            </a:pPr>
            <a:r>
              <a:rPr lang="zh-CN" altLang="en-US" sz="2000" dirty="0">
                <a:latin typeface="+mn-ea"/>
                <a:cs typeface="+mn-ea"/>
              </a:rPr>
              <a:t>七年公考面试研究教学经验</a:t>
            </a:r>
            <a:endParaRPr lang="zh-CN" altLang="en-US" sz="2000" dirty="0">
              <a:latin typeface="+mn-ea"/>
              <a:cs typeface="+mn-ea"/>
            </a:endParaRPr>
          </a:p>
          <a:p>
            <a:pPr>
              <a:lnSpc>
                <a:spcPct val="140000"/>
              </a:lnSpc>
            </a:pPr>
            <a:r>
              <a:rPr lang="zh-CN" altLang="en-US" sz="2000" dirty="0">
                <a:latin typeface="+mn-ea"/>
                <a:cs typeface="+mn-ea"/>
              </a:rPr>
              <a:t>主讲国考、省考、选调生、事业单位、国企等面试课程</a:t>
            </a:r>
            <a:endParaRPr lang="zh-CN" altLang="en-US" sz="2000" dirty="0">
              <a:latin typeface="+mn-ea"/>
              <a:cs typeface="+mn-ea"/>
            </a:endParaRPr>
          </a:p>
          <a:p>
            <a:pPr>
              <a:lnSpc>
                <a:spcPct val="140000"/>
              </a:lnSpc>
            </a:pPr>
            <a:r>
              <a:rPr lang="zh-CN" altLang="en-US" sz="2000" dirty="0">
                <a:latin typeface="+mn-ea"/>
                <a:cs typeface="+mn-ea"/>
              </a:rPr>
              <a:t>教学内容通俗易懂，善于引导学生从多角度多维度思考问题。</a:t>
            </a:r>
            <a:endParaRPr lang="zh-CN" altLang="en-US" sz="2000" dirty="0">
              <a:latin typeface="+mn-ea"/>
              <a:cs typeface="+mn-ea"/>
            </a:endParaRPr>
          </a:p>
        </p:txBody>
      </p:sp>
      <p:sp>
        <p:nvSpPr>
          <p:cNvPr id="2" name="矩形 1" descr="7b0a2020202022776f7264617274223a20227b5c2269645c223a32353030303733392c5c227469645c223a31333431357d220a7d0a"/>
          <p:cNvSpPr/>
          <p:nvPr/>
        </p:nvSpPr>
        <p:spPr>
          <a:xfrm>
            <a:off x="2494598" y="689610"/>
            <a:ext cx="2420620" cy="768350"/>
          </a:xfrm>
          <a:prstGeom prst="rect">
            <a:avLst/>
          </a:prstGeom>
          <a:noFill/>
        </p:spPr>
        <p:txBody>
          <a:bodyPr wrap="non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zh-CN" altLang="en-US" sz="4400" b="1">
                <a:gradFill>
                  <a:gsLst>
                    <a:gs pos="0">
                      <a:srgbClr val="9EE256"/>
                    </a:gs>
                    <a:gs pos="100000">
                      <a:srgbClr val="52762D"/>
                    </a:gs>
                  </a:gsLst>
                  <a:lin scaled="0"/>
                </a:gradFill>
                <a:effectLst>
                  <a:reflection blurRad="6350" stA="53000" endA="300" endPos="35500" dir="5400000" sy="-90000" algn="bl" rotWithShape="0"/>
                </a:effectLst>
                <a:latin typeface="楷体" panose="02010609060101010101" charset="-122"/>
                <a:ea typeface="楷体" panose="02010609060101010101" charset="-122"/>
              </a:rPr>
              <a:t>个人简介</a:t>
            </a:r>
            <a:endParaRPr lang="zh-CN" altLang="en-US" sz="4400" b="1">
              <a:gradFill>
                <a:gsLst>
                  <a:gs pos="0">
                    <a:srgbClr val="9EE256"/>
                  </a:gs>
                  <a:gs pos="100000">
                    <a:srgbClr val="52762D"/>
                  </a:gs>
                </a:gsLst>
                <a:lin scaled="0"/>
              </a:gradFill>
              <a:effectLst>
                <a:reflection blurRad="6350" stA="53000" endA="300" endPos="35500" dir="5400000" sy="-90000" algn="bl" rotWithShape="0"/>
              </a:effectLst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7" name="图片 6" descr="底标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5822950"/>
            <a:ext cx="12192000" cy="1035050"/>
          </a:xfrm>
          <a:prstGeom prst="rect">
            <a:avLst/>
          </a:prstGeom>
        </p:spPr>
      </p:pic>
      <p:pic>
        <p:nvPicPr>
          <p:cNvPr id="9" name="内容占位符 8" descr="形象照（抠图）"/>
          <p:cNvPicPr>
            <a:picLocks noChangeAspect="1"/>
          </p:cNvPicPr>
          <p:nvPr>
            <p:ph idx="1"/>
          </p:nvPr>
        </p:nvPicPr>
        <p:blipFill>
          <a:blip r:embed="rId3"/>
          <a:srcRect l="18493" t="5859" r="21315" b="47442"/>
          <a:stretch>
            <a:fillRect/>
          </a:stretch>
        </p:blipFill>
        <p:spPr>
          <a:xfrm>
            <a:off x="6565265" y="473710"/>
            <a:ext cx="4596130" cy="534924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文本框 9"/>
          <p:cNvSpPr txBox="1"/>
          <p:nvPr/>
        </p:nvSpPr>
        <p:spPr>
          <a:xfrm>
            <a:off x="461645" y="1520825"/>
            <a:ext cx="34715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</a:rPr>
              <a:t>典例分析</a:t>
            </a:r>
            <a:r>
              <a:rPr lang="en-US" altLang="zh-CN" sz="2400" b="1">
                <a:latin typeface="微软雅黑" panose="020B0503020204020204" charset="-122"/>
                <a:ea typeface="微软雅黑" panose="020B0503020204020204" charset="-122"/>
              </a:rPr>
              <a:t>——</a:t>
            </a: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</a:rPr>
              <a:t>流程</a:t>
            </a: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</a:rPr>
              <a:t>分析</a:t>
            </a:r>
            <a:endParaRPr lang="zh-CN" altLang="en-US" sz="24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3425190" y="616585"/>
            <a:ext cx="53790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3200">
                <a:latin typeface="微软雅黑" panose="020B0503020204020204" charset="-122"/>
                <a:ea typeface="微软雅黑" panose="020B0503020204020204" charset="-122"/>
              </a:rPr>
              <a:t>计划组织</a:t>
            </a:r>
            <a:endParaRPr lang="zh-CN" altLang="en-US" sz="32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077595" y="2387600"/>
            <a:ext cx="1007427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sym typeface="+mn-ea"/>
              </a:rPr>
              <a:t>【例题</a:t>
            </a:r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  <a:sym typeface="+mn-ea"/>
              </a:rPr>
              <a:t>2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sym typeface="+mn-ea"/>
              </a:rPr>
              <a:t>】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sym typeface="+mn-ea"/>
              </a:rPr>
              <a:t>目前一些农贸市场脏、乱、差问题突出，还有一些商家使用高音喇叭制造噪音 扰民。如果你是市场监督管理局的工作人员，让你做一个调研，你会怎么做？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77595" y="3227070"/>
            <a:ext cx="10074275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508000" algn="l" fontAlgn="auto">
              <a:extLst>
                <a:ext uri="{35155182-B16C-46BC-9424-99874614C6A1}">
                  <wpsdc:indentchars xmlns:wpsdc="http://www.wps.cn/officeDocument/2017/drawingmlCustomData" val="200" checksum="282533468"/>
                </a:ext>
              </a:extLst>
            </a:pP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</a:rPr>
              <a:t>第二点，开展调研。我会根据调研的计划有序开展调研工作。首先，以居民的身份 深入农贸市场内部，进行深入观察，了解农贸市场摊位的设置、货品的摆放情况，市场 垃圾、废水的处理情况等，并对脏、乱、差现象进行记录，我还会仔细观察农贸市场外 部的环境，记录各方面存在的问题。其次，以工作人员的身份，在非高峰时段访问摊主， 了解他们在平时如何打扫摊位卫生、打扫摊位的频率、打扫的区域、有无保洁员打扫公 共区域、有无工作人员维持市场秩序等。再次，用访谈的方式对农贸市场的管理人员进 行调查，以汇报和面谈的形式向他们了解农贸市场的基本情况，如农贸市场是否有专门 负责清洁的人员及基本的清洁设备，是否安排了专人管理市场的治安，为治理农贸市场 脏乱差的问题他们采取过哪些措施及治理的难点在哪里等。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文本框 9"/>
          <p:cNvSpPr txBox="1"/>
          <p:nvPr/>
        </p:nvSpPr>
        <p:spPr>
          <a:xfrm>
            <a:off x="461645" y="1520825"/>
            <a:ext cx="34715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</a:rPr>
              <a:t>典例分析</a:t>
            </a:r>
            <a:r>
              <a:rPr lang="en-US" altLang="zh-CN" sz="2400" b="1">
                <a:latin typeface="微软雅黑" panose="020B0503020204020204" charset="-122"/>
                <a:ea typeface="微软雅黑" panose="020B0503020204020204" charset="-122"/>
              </a:rPr>
              <a:t>——</a:t>
            </a: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</a:rPr>
              <a:t>流程</a:t>
            </a: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</a:rPr>
              <a:t>分析</a:t>
            </a:r>
            <a:endParaRPr lang="zh-CN" altLang="en-US" sz="24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3425190" y="616585"/>
            <a:ext cx="53790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3200">
                <a:latin typeface="微软雅黑" panose="020B0503020204020204" charset="-122"/>
                <a:ea typeface="微软雅黑" panose="020B0503020204020204" charset="-122"/>
              </a:rPr>
              <a:t>计划组织</a:t>
            </a:r>
            <a:endParaRPr lang="zh-CN" altLang="en-US" sz="32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077595" y="2387600"/>
            <a:ext cx="1007427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sym typeface="+mn-ea"/>
              </a:rPr>
              <a:t>【例题</a:t>
            </a:r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  <a:sym typeface="+mn-ea"/>
              </a:rPr>
              <a:t>2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sym typeface="+mn-ea"/>
              </a:rPr>
              <a:t>】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sym typeface="+mn-ea"/>
              </a:rPr>
              <a:t>目前一些农贸市场脏、乱、差问题突出，还有一些商家使用高音喇叭制造噪音 扰民。如果你是市场监督管理局的工作人员，让你做一个调研，你会怎么做？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77595" y="3227070"/>
            <a:ext cx="1007427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508000" algn="l" fontAlgn="auto">
              <a:extLst>
                <a:ext uri="{35155182-B16C-46BC-9424-99874614C6A1}">
                  <wpsdc:indentchars xmlns:wpsdc="http://www.wps.cn/officeDocument/2017/drawingmlCustomData" val="200" checksum="282533468"/>
                </a:ext>
              </a:extLst>
            </a:pP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</a:rPr>
              <a:t>第三点，总结收尾。撰写调研分析报告，呈送领导审阅。在农贸市场调研工作接近 尾声时，一方面，我会将调查情况进行汇总，结合收集到的资料，总结出农贸市场环境 差的原因；另一方面，我也会对各种乱象加以研究，制定出农贸市场的整改方案，上交 给领导，从而为后续解决农贸市场的问题提供有效依据。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" name="文本框 14"/>
          <p:cNvSpPr txBox="1"/>
          <p:nvPr/>
        </p:nvSpPr>
        <p:spPr>
          <a:xfrm>
            <a:off x="3425190" y="616585"/>
            <a:ext cx="5379085" cy="5835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pPr algn="ctr"/>
            <a:r>
              <a:rPr lang="zh-CN" altLang="en-US" sz="3200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charset="-122"/>
                <a:ea typeface="微软雅黑" panose="020B0503020204020204" charset="-122"/>
              </a:rPr>
              <a:t>强烈建议关注！！！</a:t>
            </a:r>
            <a:endParaRPr lang="zh-CN" altLang="en-US" sz="3200">
              <a:gradFill>
                <a:gsLst>
                  <a:gs pos="0">
                    <a:srgbClr val="14CD68"/>
                  </a:gs>
                  <a:gs pos="100000">
                    <a:srgbClr val="0B6E38"/>
                  </a:gs>
                </a:gsLst>
                <a:lin scaled="0"/>
              </a:gradFill>
              <a:effectLst>
                <a:reflection blurRad="6350" stA="53000" endA="300" endPos="35500" dir="5400000" sy="-90000" algn="bl" rotWithShape="0"/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5" name="内容占位符 4" descr="有面儿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181985" y="1978660"/>
            <a:ext cx="5828030" cy="29013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113280" y="2567546"/>
            <a:ext cx="8602980" cy="10147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rgbClr val="A6D4B7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公考选成公</a:t>
            </a:r>
            <a:r>
              <a:rPr lang="en-US" altLang="zh-CN" sz="6000" b="1" dirty="0">
                <a:solidFill>
                  <a:srgbClr val="A6D4B7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zh-CN" altLang="en-US" sz="6000" b="1" dirty="0">
                <a:solidFill>
                  <a:srgbClr val="A6D4B7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上岸更轻松</a:t>
            </a:r>
            <a:endParaRPr lang="zh-CN" altLang="en-US" sz="6000" b="1" dirty="0">
              <a:solidFill>
                <a:srgbClr val="A6D4B7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080066" y="3645381"/>
            <a:ext cx="4031868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dirty="0">
                <a:solidFill>
                  <a:srgbClr val="92A3B8"/>
                </a:solidFill>
              </a:rPr>
              <a:t>成公教育集团</a:t>
            </a:r>
            <a:endParaRPr lang="zh-CN" altLang="en-US" dirty="0">
              <a:solidFill>
                <a:srgbClr val="92A3B8"/>
              </a:solidFill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2760562" y="3854616"/>
            <a:ext cx="1232694" cy="0"/>
          </a:xfrm>
          <a:prstGeom prst="line">
            <a:avLst/>
          </a:prstGeom>
          <a:ln>
            <a:solidFill>
              <a:srgbClr val="A19E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8198744" y="3854616"/>
            <a:ext cx="1232694" cy="0"/>
          </a:xfrm>
          <a:prstGeom prst="line">
            <a:avLst/>
          </a:prstGeom>
          <a:ln>
            <a:solidFill>
              <a:srgbClr val="A19E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透明底白字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30" y="82550"/>
            <a:ext cx="2816860" cy="86487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3959860" y="2580005"/>
            <a:ext cx="569023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5400">
                <a:ln>
                  <a:solidFill>
                    <a:srgbClr val="98D2D6"/>
                  </a:solidFill>
                </a:ln>
                <a:solidFill>
                  <a:srgbClr val="A6D4B7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j-ea"/>
                <a:ea typeface="+mj-ea"/>
              </a:rPr>
              <a:t>计划组织</a:t>
            </a:r>
            <a:endParaRPr lang="zh-CN" sz="5400">
              <a:ln>
                <a:solidFill>
                  <a:srgbClr val="98D2D6"/>
                </a:solidFill>
              </a:ln>
              <a:solidFill>
                <a:srgbClr val="A6D4B7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+mj-ea"/>
              <a:ea typeface="+mj-e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5910" y="2432685"/>
            <a:ext cx="1190625" cy="115633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/>
      </p:par>
    </p:tnLst>
    <p:bldLst>
      <p:bldP spid="5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文本框 9"/>
          <p:cNvSpPr txBox="1"/>
          <p:nvPr/>
        </p:nvSpPr>
        <p:spPr>
          <a:xfrm>
            <a:off x="461645" y="1520825"/>
            <a:ext cx="34715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</a:rPr>
              <a:t>真题展示</a:t>
            </a:r>
            <a:endParaRPr lang="zh-CN" altLang="en-US" sz="24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3425190" y="616585"/>
            <a:ext cx="53790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3200">
                <a:latin typeface="微软雅黑" panose="020B0503020204020204" charset="-122"/>
                <a:ea typeface="微软雅黑" panose="020B0503020204020204" charset="-122"/>
              </a:rPr>
              <a:t>计划组织</a:t>
            </a:r>
            <a:endParaRPr lang="zh-CN" altLang="en-US" sz="32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77595" y="2290445"/>
            <a:ext cx="1007427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</a:rPr>
              <a:t>例</a:t>
            </a:r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</a:rPr>
              <a:t>：受到新冠肺炎疫情的影响，人们倾向选择国内的近距离旅游，一些网红打卡地成为了人们旅游的圣地，某县开展了一次网红打卡地评选活动，如果由你来组织，你会怎么做？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sym typeface="+mn-ea"/>
              </a:rPr>
              <a:t>【</a:t>
            </a:r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</a:rPr>
              <a:t>2022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</a:rPr>
              <a:t>年奈曼事业单位面试真题】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077595" y="3654425"/>
            <a:ext cx="1007427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</a:rPr>
              <a:t>例</a:t>
            </a:r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</a:rPr>
              <a:t>2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</a:rPr>
              <a:t>：为了增强人们的网络安全意识，你们单位打算组织一次关于网络安全的宣传活动，如果领导让你负责这项工作，你怎么做？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sym typeface="+mn-ea"/>
              </a:rPr>
              <a:t>【</a:t>
            </a:r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</a:rPr>
              <a:t>2022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</a:rPr>
              <a:t>年通辽霍林郭勒市纪委监委事业单位面试真题】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077595" y="5017770"/>
            <a:ext cx="1007427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</a:rPr>
              <a:t>例</a:t>
            </a:r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</a:rPr>
              <a:t>3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</a:rPr>
              <a:t>：</a:t>
            </a:r>
            <a:r>
              <a:rPr sz="2000">
                <a:latin typeface="微软雅黑" panose="020B0503020204020204" charset="-122"/>
                <a:ea typeface="微软雅黑" panose="020B0503020204020204" charset="-122"/>
              </a:rPr>
              <a:t>民政局打算组织开展一次“敬老院公益捐献活动”，作为活动负责人，你怎么开展？【2020年兴安盟事业单位面试真题】</a:t>
            </a:r>
            <a:endParaRPr sz="200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文本框 9"/>
          <p:cNvSpPr txBox="1"/>
          <p:nvPr/>
        </p:nvSpPr>
        <p:spPr>
          <a:xfrm>
            <a:off x="461645" y="1520825"/>
            <a:ext cx="34715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</a:rPr>
              <a:t>概念解读</a:t>
            </a:r>
            <a:endParaRPr lang="zh-CN" altLang="en-US" sz="24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3425190" y="616585"/>
            <a:ext cx="53790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3200">
                <a:latin typeface="微软雅黑" panose="020B0503020204020204" charset="-122"/>
                <a:ea typeface="微软雅黑" panose="020B0503020204020204" charset="-122"/>
              </a:rPr>
              <a:t>计划组织</a:t>
            </a:r>
            <a:endParaRPr lang="zh-CN" altLang="en-US" sz="32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77595" y="2638425"/>
            <a:ext cx="1007427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sz="2000">
                <a:latin typeface="微软雅黑" panose="020B0503020204020204" charset="-122"/>
                <a:ea typeface="微软雅黑" panose="020B0503020204020204" charset="-122"/>
                <a:sym typeface="+mn-ea"/>
              </a:rPr>
              <a:t>计划组织协调能力指的是对自己、他人、部门各项活动做出计划，合理高效地安排时间和调配资源，并对在此过程中可能出现的矛盾冲突，按照一定标准进行协调的能力。</a:t>
            </a:r>
            <a:endParaRPr sz="200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077595" y="3746500"/>
            <a:ext cx="1007427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</a:rPr>
              <a:t>在《国家公职人员录用面试暂行办法》中，有对于计划组织协调能力的测查， 其重点就在组织管理能力的测查。此类试题主要考查考生四个方面的能力：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</a:endParaRPr>
          </a:p>
          <a:p>
            <a:pPr algn="l"/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</a:rPr>
              <a:t>1．计划能力：计划是对职能的预计，是对工作的策划； 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</a:endParaRPr>
          </a:p>
          <a:p>
            <a:pPr algn="l"/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</a:rPr>
              <a:t>2．组织能力：组织是对方案的组建，是对活动的编织； 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</a:endParaRPr>
          </a:p>
          <a:p>
            <a:pPr algn="l"/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</a:rPr>
              <a:t>3．协调能力：协调是对单位的协助，是对人员的调动； 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</a:endParaRPr>
          </a:p>
          <a:p>
            <a:pPr algn="l"/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</a:rPr>
              <a:t>4．管理能力：管理是对责任的承担，是对事情的处理。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文本框 9"/>
          <p:cNvSpPr txBox="1"/>
          <p:nvPr/>
        </p:nvSpPr>
        <p:spPr>
          <a:xfrm>
            <a:off x="461645" y="1520825"/>
            <a:ext cx="34715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</a:rPr>
              <a:t>解题思路</a:t>
            </a:r>
            <a:endParaRPr lang="zh-CN" altLang="en-US" sz="24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3425190" y="616585"/>
            <a:ext cx="53790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3200">
                <a:latin typeface="微软雅黑" panose="020B0503020204020204" charset="-122"/>
                <a:ea typeface="微软雅黑" panose="020B0503020204020204" charset="-122"/>
              </a:rPr>
              <a:t>计划组织</a:t>
            </a:r>
            <a:endParaRPr lang="zh-CN" altLang="en-US" sz="32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077595" y="2563495"/>
            <a:ext cx="1007427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</a:rPr>
              <a:t>审题：任务 </a:t>
            </a:r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</a:rPr>
              <a:t>+ 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</a:rPr>
              <a:t>条件 </a:t>
            </a:r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</a:rPr>
              <a:t>+ 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</a:rPr>
              <a:t>身份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1078865" y="3229610"/>
            <a:ext cx="1007364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</a:rPr>
              <a:t>分析：目的分析</a:t>
            </a:r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</a:rPr>
              <a:t>——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</a:rPr>
              <a:t>直接目的、根本目的（破题、协助题目分析）</a:t>
            </a:r>
            <a:endParaRPr lang="en-US" altLang="zh-CN" sz="20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1059180" y="4610100"/>
            <a:ext cx="1007364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sym typeface="+mn-ea"/>
              </a:rPr>
              <a:t>流程分析</a:t>
            </a:r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  <a:sym typeface="+mn-ea"/>
              </a:rPr>
              <a:t>——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</a:rPr>
              <a:t>事前准备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</a:rPr>
              <a:t>、事中实施、事后收尾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077595" y="3906520"/>
            <a:ext cx="1007427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</a:rPr>
              <a:t>要素分析</a:t>
            </a:r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</a:rPr>
              <a:t>——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sym typeface="+mn-ea"/>
              </a:rPr>
              <a:t>时间、地点、主体、对象、内容、方式、结果（基本要素）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078865" y="5234305"/>
            <a:ext cx="1007300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</a:rPr>
              <a:t>答题：目的 </a:t>
            </a:r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</a:rPr>
              <a:t>+ 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</a:rPr>
              <a:t>要素</a:t>
            </a:r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</a:rPr>
              <a:t>/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</a:rPr>
              <a:t>流程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5" grpId="0"/>
      <p:bldP spid="28" grpId="0"/>
      <p:bldP spid="5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文本框 9"/>
          <p:cNvSpPr txBox="1"/>
          <p:nvPr/>
        </p:nvSpPr>
        <p:spPr>
          <a:xfrm>
            <a:off x="461645" y="1520825"/>
            <a:ext cx="34715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</a:rPr>
              <a:t>典例分析</a:t>
            </a:r>
            <a:endParaRPr lang="zh-CN" altLang="en-US" sz="24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3425190" y="616585"/>
            <a:ext cx="53790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3200">
                <a:latin typeface="微软雅黑" panose="020B0503020204020204" charset="-122"/>
                <a:ea typeface="微软雅黑" panose="020B0503020204020204" charset="-122"/>
              </a:rPr>
              <a:t>计划组织</a:t>
            </a:r>
            <a:endParaRPr lang="zh-CN" altLang="en-US" sz="32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077595" y="2387600"/>
            <a:ext cx="1007427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</a:rPr>
              <a:t>【例题</a:t>
            </a:r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</a:rPr>
              <a:t>】单位打算组织员工去定点服务社区开展“关爱老人”活动，如果由你负责组织， 你怎么办？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文本框 9"/>
          <p:cNvSpPr txBox="1"/>
          <p:nvPr/>
        </p:nvSpPr>
        <p:spPr>
          <a:xfrm>
            <a:off x="461645" y="1520825"/>
            <a:ext cx="34715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</a:rPr>
              <a:t>典例分析</a:t>
            </a:r>
            <a:r>
              <a:rPr lang="en-US" altLang="zh-CN" sz="2400" b="1">
                <a:latin typeface="微软雅黑" panose="020B0503020204020204" charset="-122"/>
                <a:ea typeface="微软雅黑" panose="020B0503020204020204" charset="-122"/>
              </a:rPr>
              <a:t>——</a:t>
            </a: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</a:rPr>
              <a:t>要素分析</a:t>
            </a:r>
            <a:endParaRPr lang="zh-CN" altLang="en-US" sz="24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3425190" y="616585"/>
            <a:ext cx="53790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3200">
                <a:latin typeface="微软雅黑" panose="020B0503020204020204" charset="-122"/>
                <a:ea typeface="微软雅黑" panose="020B0503020204020204" charset="-122"/>
              </a:rPr>
              <a:t>计划组织</a:t>
            </a:r>
            <a:endParaRPr lang="zh-CN" altLang="en-US" sz="32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077595" y="2387600"/>
            <a:ext cx="1007427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sym typeface="+mn-ea"/>
              </a:rPr>
              <a:t>【例题</a:t>
            </a:r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  <a:sym typeface="+mn-ea"/>
              </a:rPr>
              <a:t>1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sym typeface="+mn-ea"/>
              </a:rPr>
              <a:t>】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</a:rPr>
              <a:t>单位打算组织员工去定点服务社区开展“关爱老人”活动，如果由你负责组织，你怎么办？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77595" y="3227070"/>
            <a:ext cx="10074275" cy="25533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</a:rPr>
              <a:t>【成公解析】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</a:endParaRPr>
          </a:p>
          <a:p>
            <a:pPr indent="508000" algn="l" fontAlgn="auto">
              <a:extLst>
                <a:ext uri="{35155182-B16C-46BC-9424-99874614C6A1}">
                  <wpsdc:indentchars xmlns:wpsdc="http://www.wps.cn/officeDocument/2017/drawingmlCustomData" val="200" checksum="282533468"/>
                </a:ext>
              </a:extLst>
            </a:pP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</a:rPr>
              <a:t>开展关爱老人的活动，可以了解老人的需求，让他们感受到社会关爱。如果让我来 组织，我会重点做好以下几个方面的工作。 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</a:endParaRPr>
          </a:p>
          <a:p>
            <a:pPr indent="508000" algn="l" fontAlgn="auto">
              <a:extLst>
                <a:ext uri="{35155182-B16C-46BC-9424-99874614C6A1}">
                  <wpsdc:indentchars xmlns:wpsdc="http://www.wps.cn/officeDocument/2017/drawingmlCustomData" val="200" checksum="282533468"/>
                </a:ext>
              </a:extLst>
            </a:pP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</a:rPr>
              <a:t>第一点，积极调动相关人员。为了组织好这次活动，我会联系相关同事，成立工作 小组，并对工作人员进行培训，提高工作人员的专业性，最后进行合理地分组分工。同 时我也会与大学生志愿者团队和公益志愿者表演团队沟通，协调此次活动时间，并安排 他们培训、彩排。与社区卫生所沟通活动时间，请卫生所医生提前准备。让社区提前通 知动员老人参加，通知老人广场舞比赛相关流程安排。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文本框 9"/>
          <p:cNvSpPr txBox="1"/>
          <p:nvPr/>
        </p:nvSpPr>
        <p:spPr>
          <a:xfrm>
            <a:off x="461645" y="1520825"/>
            <a:ext cx="34715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</a:rPr>
              <a:t>典例分析</a:t>
            </a:r>
            <a:r>
              <a:rPr lang="en-US" altLang="zh-CN" sz="2400" b="1">
                <a:latin typeface="微软雅黑" panose="020B0503020204020204" charset="-122"/>
                <a:ea typeface="微软雅黑" panose="020B0503020204020204" charset="-122"/>
              </a:rPr>
              <a:t>——</a:t>
            </a: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</a:rPr>
              <a:t>要素分析</a:t>
            </a:r>
            <a:endParaRPr lang="zh-CN" altLang="en-US" sz="24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3425190" y="616585"/>
            <a:ext cx="53790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3200">
                <a:latin typeface="微软雅黑" panose="020B0503020204020204" charset="-122"/>
                <a:ea typeface="微软雅黑" panose="020B0503020204020204" charset="-122"/>
              </a:rPr>
              <a:t>计划组织</a:t>
            </a:r>
            <a:endParaRPr lang="zh-CN" altLang="en-US" sz="32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077595" y="2387600"/>
            <a:ext cx="1007427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sym typeface="+mn-ea"/>
              </a:rPr>
              <a:t>【例题</a:t>
            </a:r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  <a:sym typeface="+mn-ea"/>
              </a:rPr>
              <a:t>1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sym typeface="+mn-ea"/>
              </a:rPr>
              <a:t>】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</a:rPr>
              <a:t>单位打算组织员工去定点服务社区开展“关爱老人”活动，如果由你负责组织， 你怎么办？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77595" y="3227070"/>
            <a:ext cx="10074275" cy="16300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508000" algn="l" fontAlgn="auto">
              <a:extLst>
                <a:ext uri="{35155182-B16C-46BC-9424-99874614C6A1}">
                  <wpsdc:indentchars xmlns:wpsdc="http://www.wps.cn/officeDocument/2017/drawingmlCustomData" val="200" checksum="282533468"/>
                </a:ext>
              </a:extLst>
            </a:pP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</a:rPr>
              <a:t>第二点，确定好关爱的内容。一方面，个别老人可能存在基本的物质生活水平不达 标的情况，所以我们会尽可能地满足辖区内老人最基本的物质需求。另一方面，有的老 人可能精神上较为孤寂，而精神层面的问题是更为重要的问题，因此我们也会非常重视 对老人精神方面的关爱工作。除此之外，老人最关心的可能是健康问题，所以我们也会 重点提升老人的健康意识，教会他们一些保持健康的方法。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PLACING_PICTURE_USER_VIEWPORT" val="{&quot;height&quot;:2000,&quot;width&quot;:19200}"/>
</p:tagLst>
</file>

<file path=ppt/tags/tag2.xml><?xml version="1.0" encoding="utf-8"?>
<p:tagLst xmlns:p="http://schemas.openxmlformats.org/presentationml/2006/main">
  <p:tag name="KSO_WM_SPECIAL_SOURCE" val="bdnull"/>
</p:tagLst>
</file>

<file path=ppt/tags/tag3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  <p:tag name="KSO_WM_SPECIAL_SOURCE" val="bdnull"/>
</p:tagLst>
</file>

<file path=ppt/tags/tag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lang="zh-CN" altLang="en-US" sz="3200">
            <a:latin typeface="微软雅黑" panose="020B0503020204020204" charset="-122"/>
            <a:ea typeface="微软雅黑" panose="020B0503020204020204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4949</Words>
  <Application>WPS 演示</Application>
  <PresentationFormat>宽屏</PresentationFormat>
  <Paragraphs>188</Paragraphs>
  <Slides>23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2" baseType="lpstr">
      <vt:lpstr>Arial</vt:lpstr>
      <vt:lpstr>宋体</vt:lpstr>
      <vt:lpstr>Wingdings</vt:lpstr>
      <vt:lpstr>微软雅黑</vt:lpstr>
      <vt:lpstr>黑体</vt:lpstr>
      <vt:lpstr>楷体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Administrator</dc:creator>
  <cp:lastModifiedBy>lenovo</cp:lastModifiedBy>
  <cp:revision>168</cp:revision>
  <dcterms:created xsi:type="dcterms:W3CDTF">2022-03-31T03:44:00Z</dcterms:created>
  <dcterms:modified xsi:type="dcterms:W3CDTF">2023-05-20T10:48:16Z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8DA839F07D804703A7554BFD660E4EA3</vt:lpwstr>
  </property>
  <property fmtid="{D5CDD505-2E9C-101B-9397-08002B2CF9AE}" pid="3" name="KSOProductBuildVer">
    <vt:lpwstr>2052-11.1.0.9305</vt:lpwstr>
  </property>
</Properties>
</file>