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84" r:id="rId3"/>
  </p:sldMasterIdLst>
  <p:notesMasterIdLst>
    <p:notesMasterId r:id="rId22"/>
  </p:notesMasterIdLst>
  <p:sldIdLst>
    <p:sldId id="338" r:id="rId4"/>
    <p:sldId id="337" r:id="rId5"/>
    <p:sldId id="440" r:id="rId6"/>
    <p:sldId id="339" r:id="rId7"/>
    <p:sldId id="279" r:id="rId8"/>
    <p:sldId id="444" r:id="rId9"/>
    <p:sldId id="445" r:id="rId10"/>
    <p:sldId id="446" r:id="rId11"/>
    <p:sldId id="447" r:id="rId12"/>
    <p:sldId id="448" r:id="rId13"/>
    <p:sldId id="449" r:id="rId14"/>
    <p:sldId id="450" r:id="rId15"/>
    <p:sldId id="451" r:id="rId16"/>
    <p:sldId id="452" r:id="rId17"/>
    <p:sldId id="453" r:id="rId18"/>
    <p:sldId id="443" r:id="rId19"/>
    <p:sldId id="442" r:id="rId20"/>
    <p:sldId id="264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CGJY" initials="C" lastIdx="20" clrIdx="6"/>
  <p:cmAuthor id="0" name="Acer" initials="A" lastIdx="5" clrIdx="0"/>
  <p:cmAuthor id="1" name="Administrator" initials="A" lastIdx="1" clrIdx="0"/>
  <p:cmAuthor id="8" name="jyj" initials="j" lastIdx="2" clrIdx="7"/>
  <p:cmAuthor id="2" name="作者" initials="A" lastIdx="0" clrIdx="1"/>
  <p:cmAuthor id="3" name="高 宏" initials="高" lastIdx="1" clrIdx="2"/>
  <p:cmAuthor id="4" name="000" initials="0" lastIdx="45" clrIdx="3"/>
  <p:cmAuthor id="5" name="syy" initials="s" lastIdx="1" clrIdx="4"/>
  <p:cmAuthor id="6" name="木昜" initials="木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D4B7"/>
    <a:srgbClr val="BAC2E9"/>
    <a:srgbClr val="98D2D6"/>
    <a:srgbClr val="9BD2D5"/>
    <a:srgbClr val="8A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2" autoAdjust="0"/>
    <p:restoredTop sz="94660"/>
  </p:normalViewPr>
  <p:slideViewPr>
    <p:cSldViewPr snapToGrid="0">
      <p:cViewPr varScale="1">
        <p:scale>
          <a:sx n="78" d="100"/>
          <a:sy n="78" d="100"/>
        </p:scale>
        <p:origin x="17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3" Type="http://schemas.openxmlformats.org/officeDocument/2006/relationships/tags" Target="tags/tag1.xml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02005"/>
            <a:ext cx="11391900" cy="521970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8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 noGrp="1"/>
          </p:cNvSpPr>
          <p:nvPr>
            <p:ph type="title"/>
          </p:nvPr>
        </p:nvSpPr>
        <p:spPr>
          <a:xfrm>
            <a:off x="337820" y="878205"/>
            <a:ext cx="8157210" cy="460375"/>
          </a:xfrm>
          <a:noFill/>
          <a:ln w="9525">
            <a:noFill/>
          </a:ln>
        </p:spPr>
        <p:txBody>
          <a:bodyPr wrap="square">
            <a:sp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sz="2400" b="1" i="0" u="none" strike="noStrike" kern="1200" cap="none" spc="0" normalizeH="0" baseline="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337820" y="1338580"/>
            <a:ext cx="9356725" cy="4848225"/>
          </a:xfrm>
        </p:spPr>
        <p:txBody>
          <a:bodyPr/>
          <a:lstStyle>
            <a:lvl1pPr>
              <a:defRPr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0"/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4.xml"/><Relationship Id="rId18" Type="http://schemas.openxmlformats.org/officeDocument/2006/relationships/theme" Target="../theme/theme2.xml"/><Relationship Id="rId19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1.xml"/><Relationship Id="rId18" Type="http://schemas.openxmlformats.org/officeDocument/2006/relationships/theme" Target="../theme/theme3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1150683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37820" y="957580"/>
            <a:ext cx="9356725" cy="5229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2023/5/16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黑体" panose="02010609060101010101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0" indent="0" algn="l" defTabSz="914400" rtl="0" eaLnBrk="1" fontAlgn="auto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黑体" panose="02010609060101010101" charset="-122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tags" Target="../tags/tag3.xml"/><Relationship Id="rId2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image" Target="../media/image9.jpeg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722870" y="4735830"/>
            <a:ext cx="3565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主讲人</a:t>
            </a:r>
            <a:r>
              <a:rPr lang="zh-CN" altLang="en-US" sz="36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3600" dirty="0" smtClean="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聂建国</a:t>
            </a:r>
            <a:endParaRPr lang="zh-CN" altLang="en-US" sz="3600" dirty="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950460" y="1623695"/>
            <a:ext cx="7170420" cy="22345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 fontAlgn="auto">
              <a:lnSpc>
                <a:spcPct val="130000"/>
              </a:lnSpc>
            </a:pPr>
            <a:r>
              <a:rPr lang="zh-CN" altLang="en-US" sz="5000" b="1" dirty="0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事业单位面试提前学</a:t>
            </a:r>
          </a:p>
          <a:p>
            <a:pPr indent="0" algn="ctr" fontAlgn="auto">
              <a:lnSpc>
                <a:spcPct val="130000"/>
              </a:lnSpc>
            </a:pPr>
            <a:r>
              <a:rPr lang="zh-CN" altLang="en-US" sz="5000" b="1" dirty="0" smtClean="0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（第六讲</a:t>
            </a:r>
            <a:r>
              <a:rPr lang="zh-CN" altLang="en-US" sz="5000" b="1" dirty="0">
                <a:solidFill>
                  <a:srgbClr val="A6D4B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/>
              <a:t>主体词引入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表态</a:t>
            </a:r>
            <a:r>
              <a:rPr lang="en-US" altLang="zh-CN" sz="2400" b="1" dirty="0" smtClean="0"/>
              <a:t>: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 smtClean="0"/>
              <a:t>A</a:t>
            </a:r>
            <a:r>
              <a:rPr lang="en-US" altLang="zh-CN" sz="2400" dirty="0"/>
              <a:t>.(</a:t>
            </a:r>
            <a:r>
              <a:rPr lang="zh-CN" altLang="en-US" sz="2400" dirty="0"/>
              <a:t>小男孩</a:t>
            </a:r>
            <a:r>
              <a:rPr lang="en-US" altLang="zh-CN" sz="2400" dirty="0"/>
              <a:t>)</a:t>
            </a:r>
            <a:r>
              <a:rPr lang="zh-CN" altLang="en-US" sz="2400" dirty="0"/>
              <a:t>梁启超先生曾说过一句话</a:t>
            </a:r>
            <a:r>
              <a:rPr lang="en-US" altLang="zh-CN" sz="2400" dirty="0"/>
              <a:t>:</a:t>
            </a:r>
            <a:r>
              <a:rPr lang="zh-CN" altLang="en-US" sz="2400" dirty="0"/>
              <a:t>少年强则国强，少年智则国智，少 年自由则国自由。在我看来题干中这位小男孩儿代表的就是我们国家的未来，为 什么呢，因为他能够在刮蹭宝马车之后勇敢地承认自己的错误，没有逃跑，实事 求是作出回应，这表现的就是诚信的品质，在我看来，这位小男孩的举动值得我 们每一个人学习。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2615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/>
              <a:t>主体词引入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表态</a:t>
            </a:r>
            <a:r>
              <a:rPr lang="en-US" altLang="zh-CN" sz="2400" b="1" dirty="0" smtClean="0"/>
              <a:t>: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/>
              <a:t>B.(</a:t>
            </a:r>
            <a:r>
              <a:rPr lang="zh-CN" altLang="en-US" sz="2400" dirty="0"/>
              <a:t>剐蹭</a:t>
            </a:r>
            <a:r>
              <a:rPr lang="en-US" altLang="zh-CN" sz="2400" dirty="0"/>
              <a:t>)</a:t>
            </a:r>
            <a:r>
              <a:rPr lang="zh-CN" altLang="en-US" sz="2400" dirty="0"/>
              <a:t>题干中小男孩的剐蹭是无意识行为，剐蹭之后旁边没有人看到， 他完全可以逃之夭夭，车主事后也找不到他，但是小男孩不但没有逃跑，反而留 下纸条承担责任，从他的身上我看到了诚信的优秀品质，看到了责任与担当，我 认为他的行为值得我们称赞和弘扬。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964142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/>
              <a:t>主体词引入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表态</a:t>
            </a:r>
            <a:r>
              <a:rPr lang="en-US" altLang="zh-CN" sz="2400" b="1" dirty="0" smtClean="0"/>
              <a:t>: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/>
              <a:t>C.(</a:t>
            </a:r>
            <a:r>
              <a:rPr lang="zh-CN" altLang="en-US" sz="2400" dirty="0"/>
              <a:t>宝马车</a:t>
            </a:r>
            <a:r>
              <a:rPr lang="en-US" altLang="zh-CN" sz="2400" dirty="0"/>
              <a:t>)</a:t>
            </a:r>
            <a:r>
              <a:rPr lang="zh-CN" altLang="en-US" sz="2400" dirty="0"/>
              <a:t>我们都知道宝马车很贵，即使剐蹭一点都是高额的维修费，</a:t>
            </a:r>
            <a:r>
              <a:rPr lang="zh-CN" altLang="en-US" sz="2400" dirty="0" smtClean="0"/>
              <a:t>小男</a:t>
            </a:r>
            <a:r>
              <a:rPr lang="zh-CN" altLang="en-US" sz="2400" dirty="0"/>
              <a:t>孩在刮蹭宝马车之后勇敢地承认自己的错误，没有逃跑，实事求是作出回应， 这表现的就是诚信的品质，在我看来，这位小男孩的举动值得我们每一个人学习。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00193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/>
              <a:t>主体词引入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表态</a:t>
            </a:r>
            <a:r>
              <a:rPr lang="en-US" altLang="zh-CN" sz="2400" b="1" dirty="0" smtClean="0"/>
              <a:t>: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/>
              <a:t>D.(</a:t>
            </a:r>
            <a:r>
              <a:rPr lang="zh-CN" altLang="en-US" sz="2400" dirty="0"/>
              <a:t>赞扬</a:t>
            </a:r>
            <a:r>
              <a:rPr lang="en-US" altLang="zh-CN" sz="2400" dirty="0"/>
              <a:t>)</a:t>
            </a:r>
            <a:r>
              <a:rPr lang="zh-CN" altLang="en-US" sz="2400" dirty="0"/>
              <a:t>对于社会中好的事情我们要称赞发扬，让更多的人知道、了解和 学习，题干中的小男孩剐蹭宝马车没有跑，反而留下了字条，从小男孩的身上我 看到了诚信的可贵品质。我想小男孩的行为值得我们称赞、学习弘扬。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076427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 smtClean="0"/>
              <a:t>分析论证</a:t>
            </a:r>
            <a:r>
              <a:rPr lang="en-US" altLang="zh-CN" sz="2400" b="1" dirty="0" smtClean="0"/>
              <a:t>: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 smtClean="0"/>
              <a:t>1.</a:t>
            </a:r>
            <a:r>
              <a:rPr lang="zh-CN" altLang="en-US" sz="2400" b="1" dirty="0" smtClean="0"/>
              <a:t>诚实守信</a:t>
            </a:r>
            <a:endParaRPr lang="en-US" altLang="zh-CN" sz="2400" b="1" dirty="0" smtClean="0"/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 smtClean="0"/>
              <a:t>2.</a:t>
            </a:r>
            <a:r>
              <a:rPr lang="zh-CN" altLang="en-US" sz="2400" b="1" dirty="0" smtClean="0"/>
              <a:t>勇于担当</a:t>
            </a:r>
            <a:endParaRPr lang="en-US" altLang="zh-CN" sz="2400" b="1" dirty="0" smtClean="0"/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b="1" dirty="0" smtClean="0"/>
              <a:t>3.</a:t>
            </a:r>
            <a:r>
              <a:rPr lang="zh-CN" altLang="en-US" sz="2400" b="1" dirty="0" smtClean="0"/>
              <a:t>能量传递</a:t>
            </a: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501133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 smtClean="0"/>
              <a:t>落实观点</a:t>
            </a:r>
            <a:r>
              <a:rPr lang="en-US" altLang="zh-CN" sz="2400" b="1" dirty="0" smtClean="0"/>
              <a:t>: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dirty="0"/>
              <a:t>要用诚信的行为担起诚信社会建设的责任，以多样的方式 共同营造良好的诚信氛围。一方面，作为社会的每一位成员，我们都要做到，拥 有诚信意识，践行诚信行为，注重小事情，树立好榜样，培养大道德，做一个有 责任的社会人。另一方面作为社会主流媒体，要注意引导正确的方向，不能一味 只追求新闻的热度，更要体现出事件的温度，持准看待事情的态度，拿出最具感 染力的宣传度，提升事件的吸引力。第三方面作为学校，担当着非常重大的责任， 要注重培养孩子的诚信意识，要加强德育教育。提升学生的综合素质，从而帮助 他们树立正确的价值观和人生观。如果这样，小男孩的故事也许会更多。 </a:t>
            </a:r>
          </a:p>
        </p:txBody>
      </p:sp>
    </p:spTree>
    <p:extLst>
      <p:ext uri="{BB962C8B-B14F-4D97-AF65-F5344CB8AC3E}">
        <p14:creationId xmlns:p14="http://schemas.microsoft.com/office/powerpoint/2010/main" val="677538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22110" cy="1830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 dirty="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altLang="en-US" sz="5400" dirty="0" smtClean="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如何高分？</a:t>
            </a:r>
            <a:endParaRPr lang="zh-CN" sz="5400" dirty="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477520"/>
            <a:ext cx="8157210" cy="1322070"/>
          </a:xfrm>
        </p:spPr>
        <p:txBody>
          <a:bodyPr/>
          <a:lstStyle/>
          <a:p>
            <a:r>
              <a:rPr lang="en-US" altLang="zh-CN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  </a:t>
            </a:r>
            <a:r>
              <a:rPr lang="zh-CN" altLang="en-US" sz="4000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>考生必须做到：</a:t>
            </a:r>
            <a:r>
              <a:rPr lang="en-US" altLang="zh-CN" sz="4000" b="1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  <a:t/>
            </a:r>
            <a:br>
              <a:rPr lang="en-US" altLang="zh-CN" sz="4000" b="1">
                <a:solidFill>
                  <a:srgbClr val="FF0000"/>
                </a:solidFill>
                <a:cs typeface="宋体" panose="02010600030101010101" pitchFamily="2" charset="-122"/>
                <a:sym typeface="+mn-ea"/>
              </a:rPr>
            </a:br>
            <a:endParaRPr lang="en-US" altLang="zh-CN" sz="4000" b="1">
              <a:solidFill>
                <a:srgbClr val="FF0000"/>
              </a:solidFill>
              <a:cs typeface="宋体" panose="02010600030101010101" pitchFamily="2" charset="-122"/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/>
            <a:r>
              <a:rPr lang="zh-CN" altLang="en-US" sz="3600" b="1" dirty="0" smtClean="0">
                <a:cs typeface="宋体" panose="02010600030101010101" pitchFamily="2" charset="-122"/>
                <a:sym typeface="+mn-ea"/>
              </a:rPr>
              <a:t>思维方式（钟芳容选择考古学；内卷；躺平）</a:t>
            </a:r>
            <a:endParaRPr lang="en-US" altLang="zh-CN" sz="3600" b="1" dirty="0" smtClean="0">
              <a:cs typeface="宋体" panose="02010600030101010101" pitchFamily="2" charset="-122"/>
              <a:sym typeface="+mn-ea"/>
            </a:endParaRPr>
          </a:p>
          <a:p>
            <a:pPr indent="457200"/>
            <a:r>
              <a:rPr lang="zh-CN" altLang="en-US" sz="36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阳光思维、政府思维、哲学思维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/>
            <a:r>
              <a:rPr lang="zh-CN" altLang="en-US" sz="3600" b="1" dirty="0" smtClean="0">
                <a:sym typeface="+mn-ea"/>
              </a:rPr>
              <a:t>语言表达</a:t>
            </a:r>
            <a:endParaRPr lang="en-US" altLang="zh-CN" sz="3600" b="1" dirty="0" smtClean="0">
              <a:sym typeface="+mn-ea"/>
            </a:endParaRPr>
          </a:p>
          <a:p>
            <a:pPr indent="457200"/>
            <a:r>
              <a:rPr lang="zh-CN" altLang="en-US" sz="3600" b="1" dirty="0" smtClean="0">
                <a:sym typeface="+mn-ea"/>
              </a:rPr>
              <a:t>举止仪表</a:t>
            </a:r>
            <a:endParaRPr lang="en-US" altLang="zh-CN" sz="3600" b="1" dirty="0" smtClean="0">
              <a:sym typeface="+mn-ea"/>
            </a:endParaRPr>
          </a:p>
          <a:p>
            <a:pPr indent="457200"/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457200"/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13280" y="2567546"/>
            <a:ext cx="86029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公考选成公</a:t>
            </a:r>
            <a:r>
              <a:rPr lang="en-US" altLang="zh-CN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6000" b="1" dirty="0">
                <a:solidFill>
                  <a:srgbClr val="A6D4B7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上岸更轻松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080066" y="3645381"/>
            <a:ext cx="4031868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dirty="0">
                <a:solidFill>
                  <a:srgbClr val="92A3B8"/>
                </a:solidFill>
              </a:rPr>
              <a:t>成公教育集团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2760562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8198744" y="3854616"/>
            <a:ext cx="1232694" cy="0"/>
          </a:xfrm>
          <a:prstGeom prst="line">
            <a:avLst/>
          </a:prstGeom>
          <a:ln>
            <a:solidFill>
              <a:srgbClr val="A19E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透明底白字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30" y="82550"/>
            <a:ext cx="2816860" cy="8648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61340" y="1692910"/>
            <a:ext cx="6492875" cy="3471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聂建国</a:t>
            </a:r>
            <a:r>
              <a:rPr lang="zh-CN" altLang="en-US" sz="2800" b="1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  <a:sym typeface="+mn-ea"/>
              </a:rPr>
              <a:t>：</a:t>
            </a:r>
            <a:endParaRPr lang="zh-CN" altLang="en-US" sz="2800" b="1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中共党员、成公教育面试辅导专家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成公教育联合创始人、副总裁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成公教育培训院院长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“无标准”面试表述创始人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无领导小组讨论面试教学先驱</a:t>
            </a:r>
          </a:p>
          <a:p>
            <a:pPr>
              <a:lnSpc>
                <a:spcPct val="140000"/>
              </a:lnSpc>
            </a:pPr>
            <a:r>
              <a:rPr lang="zh-CN" altLang="en-US" sz="2400" dirty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攻坚公考十二年</a:t>
            </a:r>
            <a:r>
              <a:rPr lang="zh-CN" altLang="en-US" sz="2400" dirty="0" smtClean="0"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，公考老师的老师</a:t>
            </a:r>
            <a:endParaRPr lang="zh-CN" altLang="en-US" sz="2400" dirty="0"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2" name="矩形 1" descr="7b0a2020202022776f7264617274223a20227b5c2269645c223a32353030303733392c5c227469645c223a31333431357d220a7d0a"/>
          <p:cNvSpPr/>
          <p:nvPr/>
        </p:nvSpPr>
        <p:spPr>
          <a:xfrm>
            <a:off x="2382838" y="689610"/>
            <a:ext cx="2420620" cy="768350"/>
          </a:xfrm>
          <a:prstGeom prst="rect">
            <a:avLst/>
          </a:prstGeom>
          <a:noFill/>
        </p:spPr>
        <p:txBody>
          <a:bodyPr wrap="none" rtlCol="0" anchor="t">
            <a:spAutoFit/>
            <a:scene3d>
              <a:camera prst="obliqueBottomRight"/>
              <a:lightRig rig="flat" dir="t">
                <a:rot lat="0" lon="0" rev="0"/>
              </a:lightRig>
            </a:scene3d>
            <a:sp3d extrusionH="323850" prstMaterial="matte">
              <a:extrusionClr>
                <a:schemeClr val="accent3">
                  <a:lumMod val="75000"/>
                </a:schemeClr>
              </a:extrusionClr>
              <a:contourClr>
                <a:srgbClr val="2F3271"/>
              </a:contourClr>
            </a:sp3d>
          </a:bodyPr>
          <a:lstStyle/>
          <a:p>
            <a:pPr algn="ctr"/>
            <a:r>
              <a:rPr lang="zh-CN" altLang="en-US" sz="4400" b="1">
                <a:ln w="38100">
                  <a:solidFill>
                    <a:srgbClr val="A6D4B7"/>
                  </a:solidFill>
                </a:ln>
                <a:solidFill>
                  <a:srgbClr val="EEEE8C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个人简介</a:t>
            </a:r>
          </a:p>
        </p:txBody>
      </p:sp>
      <p:pic>
        <p:nvPicPr>
          <p:cNvPr id="7" name="图片 6" descr="底标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5822950"/>
            <a:ext cx="12192000" cy="1035050"/>
          </a:xfrm>
          <a:prstGeom prst="rect">
            <a:avLst/>
          </a:prstGeom>
        </p:spPr>
      </p:pic>
      <p:pic>
        <p:nvPicPr>
          <p:cNvPr id="8" name="图片 7" descr="leader阿国（聂建国） 面试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5165" y="300355"/>
            <a:ext cx="3878580" cy="55225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536315" y="1844675"/>
            <a:ext cx="6791960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r>
              <a:rPr lang="zh-CN" altLang="en-US" sz="4800" dirty="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综合分</a:t>
            </a:r>
            <a:r>
              <a:rPr lang="zh-CN" altLang="en-US" sz="4800" dirty="0" smtClean="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析</a:t>
            </a:r>
            <a:endParaRPr sz="4800" dirty="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90000"/>
              </a:lnSpc>
              <a:spcAft>
                <a:spcPts val="600"/>
              </a:spcAft>
            </a:pPr>
            <a:r>
              <a:rPr lang="zh-CN" altLang="en-US" sz="4800" dirty="0" smtClean="0">
                <a:solidFill>
                  <a:srgbClr val="B1D8B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社会现象积极类</a:t>
            </a:r>
            <a:endParaRPr sz="7200" dirty="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  <a:p>
            <a:pPr algn="ctr" fontAlgn="auto">
              <a:lnSpc>
                <a:spcPct val="100000"/>
              </a:lnSpc>
              <a:spcAft>
                <a:spcPts val="600"/>
              </a:spcAft>
            </a:pPr>
            <a:endParaRPr lang="zh-CN" sz="5400" dirty="0">
              <a:solidFill>
                <a:srgbClr val="B1D8B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955" y="2371090"/>
            <a:ext cx="1190625" cy="115633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事业单位面试真题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sz="2400" dirty="0" smtClean="0"/>
              <a:t>第一题：</a:t>
            </a:r>
            <a:r>
              <a:rPr lang="zh-CN" altLang="en-US" sz="2400" dirty="0"/>
              <a:t>有一位老党员叫李保国，以坚持不懈的恒心，在荒山数十年如一日，带领群众致力于经济林开发，把荒山秃岭打造成“金山银山”。谈谈你对恒心的理解</a:t>
            </a:r>
            <a:r>
              <a:rPr lang="zh-CN" altLang="en-US" sz="2400" dirty="0" smtClean="0"/>
              <a:t>。</a:t>
            </a:r>
            <a:r>
              <a:rPr lang="en-US" altLang="zh-CN" sz="2400" b="1" dirty="0" smtClean="0"/>
              <a:t>【2021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12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24</a:t>
            </a:r>
            <a:r>
              <a:rPr lang="zh-CN" altLang="en-US" sz="2400" b="1" dirty="0" smtClean="0"/>
              <a:t>日呼市</a:t>
            </a:r>
            <a:r>
              <a:rPr lang="en-US" altLang="zh-CN" sz="2400" b="1" dirty="0" smtClean="0"/>
              <a:t>】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dirty="0" smtClean="0"/>
              <a:t>第二题：总</a:t>
            </a:r>
            <a:r>
              <a:rPr lang="zh-CN" altLang="en-US" sz="2400" dirty="0"/>
              <a:t>书记多次强调要“爱读书，读好书，善读书。”现在调查显示我们国家成年人阅读率已达到</a:t>
            </a:r>
            <a:r>
              <a:rPr lang="en-US" altLang="zh-CN" sz="2400" dirty="0"/>
              <a:t>81.3%</a:t>
            </a:r>
            <a:r>
              <a:rPr lang="zh-CN" altLang="en-US" sz="2400" dirty="0"/>
              <a:t>。对此你怎么看</a:t>
            </a:r>
            <a:r>
              <a:rPr lang="zh-CN" altLang="en-US" sz="2400" dirty="0" smtClean="0"/>
              <a:t>？</a:t>
            </a:r>
            <a:r>
              <a:rPr lang="en-US" altLang="zh-CN" sz="2400" b="1" dirty="0" smtClean="0"/>
              <a:t>【2022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6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10</a:t>
            </a:r>
            <a:r>
              <a:rPr lang="zh-CN" altLang="en-US" sz="2400" b="1" dirty="0" smtClean="0"/>
              <a:t>日兴安盟</a:t>
            </a:r>
            <a:r>
              <a:rPr lang="en-US" altLang="zh-CN" sz="2400" b="1" dirty="0" smtClean="0"/>
              <a:t>】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dirty="0" smtClean="0"/>
              <a:t>第三题</a:t>
            </a:r>
            <a:r>
              <a:rPr lang="zh-CN" altLang="en-US" sz="2400" dirty="0"/>
              <a:t>：现在，一些</a:t>
            </a:r>
            <a:r>
              <a:rPr lang="en-US" altLang="zh-CN" sz="2400" dirty="0"/>
              <a:t>60</a:t>
            </a:r>
            <a:r>
              <a:rPr lang="zh-CN" altLang="en-US" sz="2400" dirty="0"/>
              <a:t>岁到</a:t>
            </a:r>
            <a:r>
              <a:rPr lang="en-US" altLang="zh-CN" sz="2400" dirty="0"/>
              <a:t>70</a:t>
            </a:r>
            <a:r>
              <a:rPr lang="zh-CN" altLang="en-US" sz="2400" dirty="0"/>
              <a:t>岁的老人被称为“活力老人”，他们仍然活跃在工作一线，有些甚至从事重体力劳动方面的工作。对此，你怎么看</a:t>
            </a:r>
            <a:r>
              <a:rPr lang="zh-CN" altLang="en-US" sz="2400" dirty="0" smtClean="0"/>
              <a:t>？</a:t>
            </a:r>
            <a:r>
              <a:rPr lang="en-US" altLang="zh-CN" sz="2400" b="1" dirty="0" smtClean="0"/>
              <a:t>【2022</a:t>
            </a:r>
            <a:r>
              <a:rPr lang="zh-CN" altLang="en-US" sz="2400" b="1" dirty="0" smtClean="0"/>
              <a:t>年</a:t>
            </a:r>
            <a:r>
              <a:rPr lang="en-US" altLang="zh-CN" sz="2400" b="1" dirty="0" smtClean="0"/>
              <a:t>7</a:t>
            </a:r>
            <a:r>
              <a:rPr lang="zh-CN" altLang="en-US" sz="2400" b="1" dirty="0" smtClean="0"/>
              <a:t>月</a:t>
            </a:r>
            <a:r>
              <a:rPr lang="en-US" altLang="zh-CN" sz="2400" b="1" dirty="0" smtClean="0"/>
              <a:t>31</a:t>
            </a:r>
            <a:r>
              <a:rPr lang="zh-CN" altLang="en-US" sz="2400" b="1" dirty="0" smtClean="0"/>
              <a:t>日兴安盟</a:t>
            </a:r>
            <a:r>
              <a:rPr lang="en-US" altLang="zh-CN" sz="2400" b="1" dirty="0" smtClean="0"/>
              <a:t>】</a:t>
            </a:r>
            <a:endParaRPr lang="zh-CN" altLang="en-US" sz="2400" b="1" dirty="0"/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 smtClean="0"/>
              <a:t>【</a:t>
            </a:r>
            <a:r>
              <a:rPr lang="zh-CN" altLang="en-US" sz="2400" dirty="0" smtClean="0"/>
              <a:t>经典题目</a:t>
            </a:r>
            <a:r>
              <a:rPr lang="en-US" altLang="zh-CN" sz="2400" dirty="0" smtClean="0"/>
              <a:t>】</a:t>
            </a:r>
            <a:r>
              <a:rPr lang="zh-CN" altLang="en-US" sz="2400" dirty="0" smtClean="0"/>
              <a:t>一</a:t>
            </a:r>
            <a:r>
              <a:rPr lang="zh-CN" altLang="en-US" sz="2400" dirty="0"/>
              <a:t>位初二的小男孩，在上学途中剐蹭了一辆宝马车，但是他没有逃跑，而 是留下了一张字条，上面写着自己家长的电话，此事被报道之后，赢得了许多 人的点赞，请你谈谈对这件事情的看法。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989211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/>
              <a:t>背景引入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表态</a:t>
            </a:r>
            <a:r>
              <a:rPr lang="en-US" altLang="zh-CN" sz="2400" b="1" dirty="0"/>
              <a:t>: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/>
              <a:t>A.(</a:t>
            </a:r>
            <a:r>
              <a:rPr lang="zh-CN" altLang="en-US" sz="2400" dirty="0"/>
              <a:t>征信体系</a:t>
            </a:r>
            <a:r>
              <a:rPr lang="en-US" altLang="zh-CN" sz="2400" dirty="0"/>
              <a:t>)</a:t>
            </a:r>
            <a:r>
              <a:rPr lang="zh-CN" altLang="en-US" sz="2400" dirty="0"/>
              <a:t>随着国家的发展，我国的征信体系不断完善，而在抖音、快 手等短视频平台频频爆出失信被执行人员名单，他们中有些人明明很有钱但却不 还钱，存在着失信行为。而题干中的小男孩剐蹭宝马车没有跑，反而留下了字条， 从小男孩的身上我看到了诚信的品质。通过这样的对比，我想小男孩的行为值得 我们称赞和弘扬。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035241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/>
              <a:t>背景引入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表态</a:t>
            </a:r>
            <a:r>
              <a:rPr lang="en-US" altLang="zh-CN" sz="2400" b="1" dirty="0"/>
              <a:t>: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/>
              <a:t>B.(</a:t>
            </a:r>
            <a:r>
              <a:rPr lang="zh-CN" altLang="en-US" sz="2400" dirty="0"/>
              <a:t>失信行为</a:t>
            </a:r>
            <a:r>
              <a:rPr lang="en-US" altLang="zh-CN" sz="2400" dirty="0"/>
              <a:t>)</a:t>
            </a:r>
            <a:r>
              <a:rPr lang="zh-CN" altLang="en-US" sz="2400" dirty="0"/>
              <a:t>现实社会中，失信行为被频繁曝出，学术造假，食品造假， 用品造假等各类不诚信行为存在于生活之中，而题干中的小男孩剐蹭宝马车没有 跑，反而留下了字条，从小男孩的身上我看到了诚信的可贵品质。通过这样的对 比，我想小男孩的行为值得我们称赞和弘扬。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81949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337820" y="878205"/>
            <a:ext cx="8157210" cy="583565"/>
          </a:xfrm>
        </p:spPr>
        <p:txBody>
          <a:bodyPr/>
          <a:lstStyle/>
          <a:p>
            <a:r>
              <a:rPr lang="zh-CN" altLang="en-US" sz="32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综合分析之积极类社会现象题目精讲</a:t>
            </a:r>
            <a:endParaRPr lang="zh-CN" altLang="en-US"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37820" y="1338580"/>
            <a:ext cx="11392535" cy="4848225"/>
          </a:xfrm>
        </p:spPr>
        <p:txBody>
          <a:bodyPr/>
          <a:lstStyle/>
          <a:p>
            <a:pPr indent="609600" algn="l"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zh-CN" altLang="en-US" sz="2400" b="1" dirty="0"/>
              <a:t>背景引入</a:t>
            </a:r>
            <a:r>
              <a:rPr lang="en-US" altLang="zh-CN" sz="2400" b="1" dirty="0"/>
              <a:t>+</a:t>
            </a:r>
            <a:r>
              <a:rPr lang="zh-CN" altLang="en-US" sz="2400" b="1" dirty="0"/>
              <a:t>表态</a:t>
            </a:r>
            <a:r>
              <a:rPr lang="en-US" altLang="zh-CN" sz="2400" b="1" dirty="0"/>
              <a:t>: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r>
              <a:rPr lang="en-US" altLang="zh-CN" sz="2400" dirty="0"/>
              <a:t>C.(</a:t>
            </a:r>
            <a:r>
              <a:rPr lang="zh-CN" altLang="en-US" sz="2400" dirty="0"/>
              <a:t>社会主义核心价值观</a:t>
            </a:r>
            <a:r>
              <a:rPr lang="en-US" altLang="zh-CN" sz="2400" dirty="0"/>
              <a:t>)</a:t>
            </a:r>
            <a:r>
              <a:rPr lang="zh-CN" altLang="en-US" sz="2400" dirty="0"/>
              <a:t>当前大力弘扬社会主义核心价值观，推动社会文 明的大背景下，我看到材料中的小男孩剐蹭宝马车没有逃跑，反而留下纸条的行 为，从他的身上我看到了诚信的优秀品质，看到了责任与担当，我认为他的行为 值得我们称赞和弘扬。 </a:t>
            </a:r>
          </a:p>
          <a:p>
            <a:pPr indent="609600">
              <a:lnSpc>
                <a:spcPct val="150000"/>
              </a:lnSpc>
              <a:extLst>
                <a:ext uri="{35155182-B16C-46BC-9424-99874614C6A1}">
                  <wpsdc:indentchars xmlns:wpsdc="http://www.wps.cn/officeDocument/2017/drawingmlCustomData" xmlns="" val="200" checksum="4158780845"/>
                </a:ext>
              </a:extLst>
            </a:pPr>
            <a:endParaRPr lang="en-US" altLang="zh-CN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7648749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A4NzIyN2MxYTlmMzQ1NGE2MjU5NWRkMjhlOGMxYTAifQ=="/>
  <p:tag name="KSO_WPP_MARK_KEY" val="a116edd8-0cda-4703-9825-30e2c43d4e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00,&quot;width&quot;:1920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1864</Words>
  <Application>Microsoft Macintosh PowerPoint</Application>
  <PresentationFormat>宽屏</PresentationFormat>
  <Paragraphs>68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Calibri</vt:lpstr>
      <vt:lpstr>仿宋</vt:lpstr>
      <vt:lpstr>黑体</vt:lpstr>
      <vt:lpstr>楷体</vt:lpstr>
      <vt:lpstr>宋体</vt:lpstr>
      <vt:lpstr>微软雅黑</vt:lpstr>
      <vt:lpstr>Arial</vt:lpstr>
      <vt:lpstr>Office 主题</vt:lpstr>
      <vt:lpstr>1_Office 主题</vt:lpstr>
      <vt:lpstr>2_Office 主题</vt:lpstr>
      <vt:lpstr>PowerPoint 演示文稿</vt:lpstr>
      <vt:lpstr>PowerPoint 演示文稿</vt:lpstr>
      <vt:lpstr>PowerPoint 演示文稿</vt:lpstr>
      <vt:lpstr>PowerPoint 演示文稿</vt:lpstr>
      <vt:lpstr>事业单位面试真题</vt:lpstr>
      <vt:lpstr>综合分析之积极类社会现象题目精讲</vt:lpstr>
      <vt:lpstr>综合分析之积极类社会现象题目精讲</vt:lpstr>
      <vt:lpstr>综合分析之积极类社会现象题目精讲</vt:lpstr>
      <vt:lpstr>综合分析之积极类社会现象题目精讲</vt:lpstr>
      <vt:lpstr>综合分析之积极类社会现象题目精讲</vt:lpstr>
      <vt:lpstr>综合分析之积极类社会现象题目精讲</vt:lpstr>
      <vt:lpstr>综合分析之积极类社会现象题目精讲</vt:lpstr>
      <vt:lpstr>综合分析之积极类社会现象题目精讲</vt:lpstr>
      <vt:lpstr>综合分析之积极类社会现象题目精讲</vt:lpstr>
      <vt:lpstr>综合分析之积极类社会现象题目精讲</vt:lpstr>
      <vt:lpstr>PowerPoint 演示文稿</vt:lpstr>
      <vt:lpstr>  考生必须做到： </vt:lpstr>
      <vt:lpstr>PowerPoint 演示文稿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aguo</cp:lastModifiedBy>
  <cp:revision>71</cp:revision>
  <dcterms:created xsi:type="dcterms:W3CDTF">2022-11-19T08:09:00Z</dcterms:created>
  <dcterms:modified xsi:type="dcterms:W3CDTF">2023-05-16T02:18:31Z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55A042C970AF4AFC8FAB550493621A1B</vt:lpwstr>
  </property>
  <property fmtid="{D5CDD505-2E9C-101B-9397-08002B2CF9AE}" pid="3" name="KSOProductBuildVer">
    <vt:lpwstr>2052-11.1.0.12970</vt:lpwstr>
  </property>
</Properties>
</file>